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6" r:id="rId3"/>
    <p:sldId id="317" r:id="rId4"/>
    <p:sldId id="304" r:id="rId5"/>
    <p:sldId id="307" r:id="rId6"/>
    <p:sldId id="314" r:id="rId7"/>
    <p:sldId id="318" r:id="rId8"/>
    <p:sldId id="315" r:id="rId9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F8B51B"/>
    <a:srgbClr val="40A96D"/>
    <a:srgbClr val="FC2B07"/>
    <a:srgbClr val="359C9E"/>
    <a:srgbClr val="F17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355" autoAdjust="0"/>
  </p:normalViewPr>
  <p:slideViewPr>
    <p:cSldViewPr snapToGrid="0" snapToObjects="1">
      <p:cViewPr varScale="1">
        <p:scale>
          <a:sx n="48" d="100"/>
          <a:sy n="48" d="100"/>
        </p:scale>
        <p:origin x="159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9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BFC2D62B-E72E-CD4C-A976-0E58687D2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46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1" tIns="47370" rIns="94741" bIns="4737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433" y="4925050"/>
            <a:ext cx="5680435" cy="4030033"/>
          </a:xfrm>
          <a:prstGeom prst="rect">
            <a:avLst/>
          </a:prstGeom>
        </p:spPr>
        <p:txBody>
          <a:bodyPr vert="horz" lIns="94741" tIns="47370" rIns="94741" bIns="4737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0838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24" y="9720838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AC2DCAEB-409A-45E5-BB0C-154329E80E1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19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DCAEB-409A-45E5-BB0C-154329E80E1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81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Exakt hur mycket kollektivtrafikföretagen i landet lägger på reklam finns inga siffror på.</a:t>
            </a:r>
          </a:p>
          <a:p>
            <a:r>
              <a:rPr lang="sv-SE" dirty="0"/>
              <a:t>En undersökning från TNS-SIFO visade att bilbranschen satsade 2,9 miljarder kronor förra året.</a:t>
            </a:r>
          </a:p>
          <a:p>
            <a:r>
              <a:rPr lang="sv-SE" dirty="0"/>
              <a:t>Övriga trafikföretag – där kollektivtrafikföretagen ingår – satsade tillsammans drygt 6 procent av detta*.</a:t>
            </a:r>
          </a:p>
          <a:p>
            <a:r>
              <a:rPr lang="sv-SE" dirty="0"/>
              <a:t>Exakt vilka dessa övriga trafikföretag är framgår inte av undersökningen som visar att bilbranschen satsade cirka 2,9 miljarder på reklam 2016 och övriga trafikföretag tillsammans cirka 180 miljoner kronor.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https://www.keolis.se/kontakt-/press/nyheter/nyhetsarkiv/2017-03-31-kan-fyndig-marknadsforing-fa--fler-att-resa-kollektivt.html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DCAEB-409A-45E5-BB0C-154329E80E1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9354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tittar på de tre fetstilade argumenten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DCAEB-409A-45E5-BB0C-154329E80E1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63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Undersökning på nätet av Norstat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DCAEB-409A-45E5-BB0C-154329E80E1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600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DCAEB-409A-45E5-BB0C-154329E80E1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20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F17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7570"/>
            <a:ext cx="7772400" cy="914564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7886"/>
            <a:ext cx="6400800" cy="64272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" y="2651467"/>
            <a:ext cx="1876845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44458"/>
            <a:ext cx="9144000" cy="24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5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6314" y="1140961"/>
            <a:ext cx="3820489" cy="41148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400" b="0" i="1">
                <a:solidFill>
                  <a:srgbClr val="359C9E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sv-SE" dirty="0"/>
              <a:t>”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r>
              <a:rPr lang="sv-SE" dirty="0"/>
              <a:t>”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4318" y="1140961"/>
            <a:ext cx="373121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9" y="6426147"/>
            <a:ext cx="359003" cy="359003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866313" y="5427962"/>
            <a:ext cx="3820489" cy="267311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727272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sv-SE" dirty="0"/>
              <a:t>”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r>
              <a:rPr lang="sv-SE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768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bg>
      <p:bgPr>
        <a:solidFill>
          <a:srgbClr val="F17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7273" y="1361527"/>
            <a:ext cx="2229456" cy="2229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444458"/>
            <a:ext cx="9144000" cy="24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6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750"/>
            <a:ext cx="8229600" cy="42494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9" y="6426147"/>
            <a:ext cx="359003" cy="35900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417639"/>
            <a:ext cx="914400" cy="0"/>
          </a:xfrm>
          <a:prstGeom prst="line">
            <a:avLst/>
          </a:prstGeom>
          <a:ln w="19050">
            <a:solidFill>
              <a:srgbClr val="F17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56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bg>
      <p:bgPr>
        <a:solidFill>
          <a:srgbClr val="F17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4429"/>
            <a:ext cx="82296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33580" y="4259209"/>
            <a:ext cx="1876845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19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3131"/>
            <a:ext cx="4038600" cy="4373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3131"/>
            <a:ext cx="4038600" cy="4373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9" y="6426147"/>
            <a:ext cx="359003" cy="35900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417639"/>
            <a:ext cx="914400" cy="0"/>
          </a:xfrm>
          <a:prstGeom prst="line">
            <a:avLst/>
          </a:prstGeom>
          <a:ln w="19050">
            <a:solidFill>
              <a:srgbClr val="F17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52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9" y="6426147"/>
            <a:ext cx="359003" cy="3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9" y="6426147"/>
            <a:ext cx="359003" cy="3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4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9" y="6426147"/>
            <a:ext cx="359003" cy="359003"/>
          </a:xfrm>
          <a:prstGeom prst="rect">
            <a:avLst/>
          </a:prstGeom>
        </p:spPr>
      </p:pic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57200" y="1797723"/>
            <a:ext cx="8229600" cy="402431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76338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9" y="6426147"/>
            <a:ext cx="359003" cy="3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6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95880" y="1685704"/>
            <a:ext cx="6289692" cy="3742259"/>
          </a:xfrm>
        </p:spPr>
        <p:txBody>
          <a:bodyPr>
            <a:normAutofit/>
          </a:bodyPr>
          <a:lstStyle>
            <a:lvl1pPr marL="0" indent="0" algn="l">
              <a:buNone/>
              <a:defRPr sz="4800" b="0" i="1">
                <a:solidFill>
                  <a:srgbClr val="359C9E"/>
                </a:solidFill>
                <a:latin typeface="Times New Roman"/>
                <a:cs typeface="Times New Roman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sv-SE" dirty="0"/>
              <a:t>”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r>
              <a:rPr lang="sv-SE" dirty="0"/>
              <a:t>”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9" y="6426147"/>
            <a:ext cx="359003" cy="359003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595880" y="5427962"/>
            <a:ext cx="6289692" cy="267311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727272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sv-SE" dirty="0"/>
              <a:t>”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r>
              <a:rPr lang="sv-SE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38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7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6" r:id="rId8"/>
    <p:sldLayoutId id="2147483658" r:id="rId9"/>
    <p:sldLayoutId id="2147483657" r:id="rId10"/>
    <p:sldLayoutId id="2147483659" r:id="rId11"/>
  </p:sldLayoutIdLst>
  <p:txStyles>
    <p:titleStyle>
      <a:lvl1pPr algn="l" defTabSz="457189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000" b="1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132" y="391886"/>
            <a:ext cx="8621486" cy="2140251"/>
          </a:xfrm>
        </p:spPr>
        <p:txBody>
          <a:bodyPr>
            <a:normAutofit/>
          </a:bodyPr>
          <a:lstStyle/>
          <a:p>
            <a:r>
              <a:rPr lang="sv-SE" sz="3600" dirty="0"/>
              <a:t>Så påverkar olika marknadsföringsbudskap attityder till kollektivtrafik</a:t>
            </a:r>
            <a:endParaRPr lang="sv-SE" sz="1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2817884"/>
            <a:ext cx="7615720" cy="947293"/>
          </a:xfrm>
        </p:spPr>
        <p:txBody>
          <a:bodyPr>
            <a:noAutofit/>
          </a:bodyPr>
          <a:lstStyle/>
          <a:p>
            <a:r>
              <a:rPr lang="sv-SE" b="1" dirty="0"/>
              <a:t>Johan Jansson, Docent, Företagsekonomi/Ekonomihögskolan, K2, Lunds universitet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" y="3864013"/>
            <a:ext cx="537883" cy="537883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23" y="3864017"/>
            <a:ext cx="2580355" cy="5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5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75" y="1568744"/>
            <a:ext cx="5650787" cy="43476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sv-SE" dirty="0"/>
              <a:t>Cirka 90% av KFM använder marknadsföring för generell påverkan </a:t>
            </a:r>
            <a:r>
              <a:rPr lang="sv-SE" sz="1600" dirty="0"/>
              <a:t>(Trafikverket, 2012)</a:t>
            </a:r>
          </a:p>
          <a:p>
            <a:pPr>
              <a:lnSpc>
                <a:spcPct val="110000"/>
              </a:lnSpc>
            </a:pPr>
            <a:r>
              <a:rPr lang="sv-SE" dirty="0"/>
              <a:t>Marknadsföringskampanjer ökar resandet med kollektivtrafik med ca 3-5 procent </a:t>
            </a:r>
            <a:r>
              <a:rPr lang="sv-SE" sz="1600" dirty="0"/>
              <a:t>(Sandberg, 2017)</a:t>
            </a:r>
          </a:p>
          <a:p>
            <a:pPr>
              <a:lnSpc>
                <a:spcPct val="110000"/>
              </a:lnSpc>
            </a:pPr>
            <a:r>
              <a:rPr lang="sv-SE" dirty="0"/>
              <a:t>Direktmarknadsföring har en överflyttningspotential från bil till kollektivtrafik på cirka 10 procent </a:t>
            </a:r>
            <a:r>
              <a:rPr lang="sv-SE" sz="1600" dirty="0"/>
              <a:t>(Sandberg, 2017)</a:t>
            </a:r>
          </a:p>
          <a:p>
            <a:pPr>
              <a:lnSpc>
                <a:spcPct val="110000"/>
              </a:lnSpc>
            </a:pPr>
            <a:r>
              <a:rPr lang="sv-SE" dirty="0"/>
              <a:t>Dock saknas systematisk forskning kring </a:t>
            </a:r>
            <a:r>
              <a:rPr lang="sv-SE" b="1" dirty="0"/>
              <a:t>vilken typ av kommunikation som fungerar </a:t>
            </a:r>
          </a:p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427" y="1417639"/>
            <a:ext cx="2745364" cy="4347695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18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sv-SE" dirty="0"/>
              <a:t>Marknadsföring och kollektivtrafik</a:t>
            </a:r>
          </a:p>
        </p:txBody>
      </p:sp>
    </p:spTree>
    <p:extLst>
      <p:ext uri="{BB962C8B-B14F-4D97-AF65-F5344CB8AC3E}">
        <p14:creationId xmlns:p14="http://schemas.microsoft.com/office/powerpoint/2010/main" val="27979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Marknadsföring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544"/>
            <a:ext cx="8229600" cy="4558622"/>
          </a:xfrm>
        </p:spPr>
        <p:txBody>
          <a:bodyPr/>
          <a:lstStyle/>
          <a:p>
            <a:r>
              <a:rPr lang="sv-SE" dirty="0"/>
              <a:t>Mer än bara kommunikation – pris, plats, produkt/tjänst, personal, </a:t>
            </a:r>
          </a:p>
          <a:p>
            <a:r>
              <a:rPr lang="sv-SE" dirty="0"/>
              <a:t>Påverkan: Reklam, personlig påverkan, kampanjer, PR, och olika kanaler såsom TV, internet, osv</a:t>
            </a:r>
          </a:p>
          <a:p>
            <a:r>
              <a:rPr lang="sv-SE" dirty="0"/>
              <a:t>Vanliga argument i budskap:</a:t>
            </a:r>
          </a:p>
          <a:p>
            <a:pPr lvl="1"/>
            <a:r>
              <a:rPr lang="sv-SE" dirty="0"/>
              <a:t>Nyheter – färg, form, ingrediens, logga, </a:t>
            </a:r>
            <a:r>
              <a:rPr lang="sv-SE" dirty="0" err="1"/>
              <a:t>etc</a:t>
            </a:r>
            <a:endParaRPr lang="sv-SE" dirty="0"/>
          </a:p>
          <a:p>
            <a:pPr lvl="1"/>
            <a:r>
              <a:rPr lang="sv-SE" b="1" dirty="0"/>
              <a:t>Pris – ekonomi, fördelar</a:t>
            </a:r>
          </a:p>
          <a:p>
            <a:pPr lvl="1"/>
            <a:r>
              <a:rPr lang="sv-SE" b="1" dirty="0"/>
              <a:t>Känslomässiga</a:t>
            </a:r>
            <a:r>
              <a:rPr lang="sv-SE" dirty="0"/>
              <a:t> – positiva känslor, glädje, lycka</a:t>
            </a:r>
          </a:p>
          <a:p>
            <a:pPr lvl="1"/>
            <a:r>
              <a:rPr lang="sv-SE" b="1" dirty="0"/>
              <a:t>Miljömässiga</a:t>
            </a:r>
            <a:r>
              <a:rPr lang="sv-SE" dirty="0"/>
              <a:t> – klimatsmart, grönt, lägre påverkan</a:t>
            </a:r>
          </a:p>
        </p:txBody>
      </p:sp>
    </p:spTree>
    <p:extLst>
      <p:ext uri="{BB962C8B-B14F-4D97-AF65-F5344CB8AC3E}">
        <p14:creationId xmlns:p14="http://schemas.microsoft.com/office/powerpoint/2010/main" val="402479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66" y="-1"/>
            <a:ext cx="2570296" cy="3427383"/>
          </a:xfrm>
          <a:prstGeom prst="rect">
            <a:avLst/>
          </a:prstGeom>
        </p:spPr>
      </p:pic>
      <p:pic>
        <p:nvPicPr>
          <p:cNvPr id="5" name="Bildobjekt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70295" cy="3427383"/>
          </a:xfrm>
          <a:prstGeom prst="rect">
            <a:avLst/>
          </a:prstGeom>
        </p:spPr>
      </p:pic>
      <p:pic>
        <p:nvPicPr>
          <p:cNvPr id="6" name="Bildobjekt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47" y="1492994"/>
            <a:ext cx="2522241" cy="3363304"/>
          </a:xfrm>
          <a:prstGeom prst="rect">
            <a:avLst/>
          </a:prstGeom>
        </p:spPr>
      </p:pic>
      <p:pic>
        <p:nvPicPr>
          <p:cNvPr id="7" name="Bildobjekt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88" y="1492995"/>
            <a:ext cx="2522240" cy="3363304"/>
          </a:xfrm>
          <a:prstGeom prst="rect">
            <a:avLst/>
          </a:prstGeom>
        </p:spPr>
      </p:pic>
      <p:pic>
        <p:nvPicPr>
          <p:cNvPr id="9" name="Bildobjekt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9" y="3290859"/>
            <a:ext cx="2680667" cy="3574559"/>
          </a:xfrm>
          <a:prstGeom prst="rect">
            <a:avLst/>
          </a:prstGeom>
        </p:spPr>
      </p:pic>
      <p:pic>
        <p:nvPicPr>
          <p:cNvPr id="10" name="Bildobjekt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96" y="3290859"/>
            <a:ext cx="2675104" cy="3567141"/>
          </a:xfrm>
          <a:prstGeom prst="rect">
            <a:avLst/>
          </a:prstGeom>
        </p:spPr>
      </p:pic>
      <p:sp>
        <p:nvSpPr>
          <p:cNvPr id="8" name="Title 7"/>
          <p:cNvSpPr txBox="1">
            <a:spLocks/>
          </p:cNvSpPr>
          <p:nvPr/>
        </p:nvSpPr>
        <p:spPr>
          <a:xfrm>
            <a:off x="5533902" y="38385"/>
            <a:ext cx="3555238" cy="1573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18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2000" dirty="0"/>
              <a:t>- Annonser utvecklade i samarbete med </a:t>
            </a:r>
            <a:r>
              <a:rPr lang="sv-SE" sz="2000" dirty="0" err="1"/>
              <a:t>Nobinas</a:t>
            </a:r>
            <a:r>
              <a:rPr lang="sv-SE" sz="2000" dirty="0"/>
              <a:t> marknadsavdelning</a:t>
            </a:r>
          </a:p>
          <a:p>
            <a:pPr>
              <a:lnSpc>
                <a:spcPct val="100000"/>
              </a:lnSpc>
            </a:pPr>
            <a:r>
              <a:rPr lang="sv-SE" sz="2000" dirty="0"/>
              <a:t>- Fiktivt varumärke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172036" y="3942609"/>
            <a:ext cx="3616193" cy="2148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18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2000" dirty="0"/>
              <a:t>- Varje annons</a:t>
            </a:r>
            <a:br>
              <a:rPr lang="sv-SE" sz="2000" dirty="0"/>
            </a:br>
            <a:r>
              <a:rPr lang="sv-SE" sz="2000" dirty="0"/>
              <a:t>testad på 200</a:t>
            </a:r>
            <a:br>
              <a:rPr lang="sv-SE" sz="2000" dirty="0"/>
            </a:br>
            <a:r>
              <a:rPr lang="sv-SE" sz="2000" dirty="0"/>
              <a:t>slumpmässigt</a:t>
            </a:r>
            <a:br>
              <a:rPr lang="sv-SE" sz="2000" dirty="0"/>
            </a:br>
            <a:r>
              <a:rPr lang="sv-SE" sz="2000" dirty="0"/>
              <a:t>utvalda individer</a:t>
            </a:r>
          </a:p>
          <a:p>
            <a:pPr>
              <a:lnSpc>
                <a:spcPct val="100000"/>
              </a:lnSpc>
            </a:pPr>
            <a:r>
              <a:rPr lang="sv-SE" sz="2000" dirty="0"/>
              <a:t>- En individ ser bara en annons och svarar sedan på ett antal frågor</a:t>
            </a:r>
          </a:p>
        </p:txBody>
      </p:sp>
    </p:spTree>
    <p:extLst>
      <p:ext uri="{BB962C8B-B14F-4D97-AF65-F5344CB8AC3E}">
        <p14:creationId xmlns:p14="http://schemas.microsoft.com/office/powerpoint/2010/main" val="3286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45" y="562084"/>
            <a:ext cx="7710910" cy="508065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82535" y="1733797"/>
            <a:ext cx="4940136" cy="1092530"/>
            <a:chOff x="1282535" y="1733797"/>
            <a:chExt cx="4940136" cy="1092530"/>
          </a:xfrm>
        </p:grpSpPr>
        <p:sp>
          <p:nvSpPr>
            <p:cNvPr id="2" name="Oval 1"/>
            <p:cNvSpPr/>
            <p:nvPr/>
          </p:nvSpPr>
          <p:spPr>
            <a:xfrm>
              <a:off x="1282535" y="1995055"/>
              <a:ext cx="1009403" cy="83127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Oval 4"/>
            <p:cNvSpPr/>
            <p:nvPr/>
          </p:nvSpPr>
          <p:spPr>
            <a:xfrm>
              <a:off x="3241964" y="1733797"/>
              <a:ext cx="1009403" cy="83127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Oval 5"/>
            <p:cNvSpPr/>
            <p:nvPr/>
          </p:nvSpPr>
          <p:spPr>
            <a:xfrm>
              <a:off x="5213268" y="1995055"/>
              <a:ext cx="1009403" cy="83127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7" name="Oval 6"/>
          <p:cNvSpPr/>
          <p:nvPr/>
        </p:nvSpPr>
        <p:spPr>
          <a:xfrm>
            <a:off x="7125195" y="3574473"/>
            <a:ext cx="1009403" cy="8312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0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63" y="627682"/>
            <a:ext cx="7701227" cy="508553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30089" y="1995055"/>
            <a:ext cx="1009403" cy="8312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Oval 5"/>
          <p:cNvSpPr/>
          <p:nvPr/>
        </p:nvSpPr>
        <p:spPr>
          <a:xfrm>
            <a:off x="7125195" y="2933206"/>
            <a:ext cx="1009403" cy="8312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263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35" y="471163"/>
            <a:ext cx="7710910" cy="50328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15740" y="2571958"/>
            <a:ext cx="1009403" cy="8312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Oval 5"/>
          <p:cNvSpPr/>
          <p:nvPr/>
        </p:nvSpPr>
        <p:spPr>
          <a:xfrm>
            <a:off x="7125195" y="3023220"/>
            <a:ext cx="1009403" cy="8312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50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Slutsatser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5" y="1531918"/>
            <a:ext cx="4969099" cy="4594248"/>
          </a:xfrm>
        </p:spPr>
        <p:txBody>
          <a:bodyPr>
            <a:noAutofit/>
          </a:bodyPr>
          <a:lstStyle/>
          <a:p>
            <a:r>
              <a:rPr lang="sv-SE" sz="2400" dirty="0"/>
              <a:t>Positiv kommunikation fungerar bättre än negativ</a:t>
            </a:r>
          </a:p>
          <a:p>
            <a:r>
              <a:rPr lang="sv-SE" sz="2400" dirty="0"/>
              <a:t>Att kommunicera är bättre än att inte göra det och innehållet spelar roll</a:t>
            </a:r>
          </a:p>
          <a:p>
            <a:r>
              <a:rPr lang="sv-SE" sz="2400" dirty="0"/>
              <a:t>Viktigt hålla sig inom lagens (</a:t>
            </a:r>
            <a:r>
              <a:rPr lang="sv-SE" sz="2400" dirty="0">
                <a:sym typeface="Wingdings" panose="05000000000000000000" pitchFamily="2" charset="2"/>
              </a:rPr>
              <a:t>) r</a:t>
            </a:r>
            <a:r>
              <a:rPr lang="sv-SE" sz="2400" dirty="0"/>
              <a:t>amar men ändå sticka ut och tänka långsiktigt</a:t>
            </a:r>
          </a:p>
          <a:p>
            <a:r>
              <a:rPr lang="sv-SE" sz="2400" i="1" dirty="0"/>
              <a:t>K2-rapport från hela projektet kommer att finnas på K2s hemsida inom några veckor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160" y="2161308"/>
            <a:ext cx="3610841" cy="3610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6235" y="351394"/>
            <a:ext cx="39106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i="1" dirty="0"/>
              <a:t>Reklam fälld av Reklamombudsmannen 2020-03-18:</a:t>
            </a:r>
            <a:br>
              <a:rPr lang="sv-SE" sz="2800" b="1" i="1" dirty="0"/>
            </a:br>
            <a:endParaRPr lang="sv-SE" sz="2800" b="1" i="1" dirty="0"/>
          </a:p>
          <a:p>
            <a:pPr algn="ctr"/>
            <a:r>
              <a:rPr lang="en-US" sz="2800" b="1" i="1" dirty="0"/>
              <a:t>Goodbye Air Pollution</a:t>
            </a:r>
          </a:p>
        </p:txBody>
      </p:sp>
    </p:spTree>
    <p:extLst>
      <p:ext uri="{BB962C8B-B14F-4D97-AF65-F5344CB8AC3E}">
        <p14:creationId xmlns:p14="http://schemas.microsoft.com/office/powerpoint/2010/main" val="268252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K2-PPT">
  <a:themeElements>
    <a:clrScheme name="K2 Theme Colors">
      <a:dk1>
        <a:srgbClr val="1C1C1C"/>
      </a:dk1>
      <a:lt1>
        <a:sysClr val="window" lastClr="FFFFFF"/>
      </a:lt1>
      <a:dk2>
        <a:srgbClr val="F17E26"/>
      </a:dk2>
      <a:lt2>
        <a:srgbClr val="FFFFFF"/>
      </a:lt2>
      <a:accent1>
        <a:srgbClr val="359C9E"/>
      </a:accent1>
      <a:accent2>
        <a:srgbClr val="FC3507"/>
      </a:accent2>
      <a:accent3>
        <a:srgbClr val="F8B51B"/>
      </a:accent3>
      <a:accent4>
        <a:srgbClr val="40A96D"/>
      </a:accent4>
      <a:accent5>
        <a:srgbClr val="F6B070"/>
      </a:accent5>
      <a:accent6>
        <a:srgbClr val="FCE4C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2-mall-LU" id="{72D84F31-685C-E54D-A768-B04F6C149065}" vid="{424B7ABE-7BE0-1045-9931-D154CB9AB8B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K2-mall-LU</Template>
  <TotalTime>2377</TotalTime>
  <Words>360</Words>
  <Application>Microsoft Office PowerPoint</Application>
  <PresentationFormat>Bildspel på skärmen (4:3)</PresentationFormat>
  <Paragraphs>38</Paragraphs>
  <Slides>8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K2-PPT</vt:lpstr>
      <vt:lpstr>Så påverkar olika marknadsföringsbudskap attityder till kollektivtrafik</vt:lpstr>
      <vt:lpstr>PowerPoint-presentation</vt:lpstr>
      <vt:lpstr>Marknadsföring</vt:lpstr>
      <vt:lpstr>PowerPoint-presentation</vt:lpstr>
      <vt:lpstr>PowerPoint-presentation</vt:lpstr>
      <vt:lpstr>PowerPoint-presentation</vt:lpstr>
      <vt:lpstr>PowerPoint-presentation</vt:lpstr>
      <vt:lpstr>Slutsatser</vt:lpstr>
    </vt:vector>
  </TitlesOfParts>
  <Company>LDC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på föredraget</dc:title>
  <dc:creator>Johan Jansson</dc:creator>
  <cp:lastModifiedBy>Hanna Holm</cp:lastModifiedBy>
  <cp:revision>106</cp:revision>
  <cp:lastPrinted>2019-05-28T07:30:45Z</cp:lastPrinted>
  <dcterms:created xsi:type="dcterms:W3CDTF">2018-10-19T08:29:44Z</dcterms:created>
  <dcterms:modified xsi:type="dcterms:W3CDTF">2020-04-22T15:19:31Z</dcterms:modified>
</cp:coreProperties>
</file>