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1" r:id="rId2"/>
    <p:sldId id="633" r:id="rId3"/>
    <p:sldId id="639" r:id="rId4"/>
    <p:sldId id="625" r:id="rId5"/>
    <p:sldId id="640" r:id="rId6"/>
    <p:sldId id="641" r:id="rId7"/>
    <p:sldId id="635" r:id="rId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272"/>
    <a:srgbClr val="F8B51B"/>
    <a:srgbClr val="40A96D"/>
    <a:srgbClr val="FC2B07"/>
    <a:srgbClr val="359C9E"/>
    <a:srgbClr val="F17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86411" autoAdjust="0"/>
  </p:normalViewPr>
  <p:slideViewPr>
    <p:cSldViewPr snapToGrid="0" snapToObjects="1">
      <p:cViewPr varScale="1">
        <p:scale>
          <a:sx n="58" d="100"/>
          <a:sy n="58" d="100"/>
        </p:scale>
        <p:origin x="63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52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DC9FD-14EE-5141-8189-CCA9C53A5AC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2D62B-E72E-CD4C-A976-0E58687D2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46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38850-DB1B-4B77-9116-139C0425634B}" type="datetimeFigureOut">
              <a:rPr lang="sv-SE" smtClean="0"/>
              <a:t>2020-04-23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B0640-74C2-4934-A39D-752F5777FA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3538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B0640-74C2-4934-A39D-752F5777FA6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8180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</a:t>
            </a:r>
            <a:r>
              <a:rPr lang="en-SE" dirty="0"/>
              <a:t>ranschen har olika syn på detta. RKM säger att det sker ofta. B</a:t>
            </a:r>
            <a:r>
              <a:rPr lang="en-GB" dirty="0"/>
              <a:t>o</a:t>
            </a:r>
            <a:r>
              <a:rPr lang="en-SE" dirty="0"/>
              <a:t>lagen det motsatta.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FB0640-74C2-4934-A39D-752F5777FA6B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3280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Region Gävleborg, </a:t>
            </a:r>
            <a:r>
              <a:rPr lang="sv-SE" dirty="0" err="1"/>
              <a:t>Nobina</a:t>
            </a:r>
            <a:r>
              <a:rPr lang="sv-SE" dirty="0"/>
              <a:t> Sverige AB, ändring </a:t>
            </a:r>
            <a:r>
              <a:rPr lang="sv-SE" dirty="0" err="1"/>
              <a:t>upphandl.dokument</a:t>
            </a:r>
            <a:r>
              <a:rPr lang="sv-SE" dirty="0"/>
              <a:t>, </a:t>
            </a:r>
            <a:r>
              <a:rPr lang="sv-SE" dirty="0" err="1"/>
              <a:t>utvärd.kriter</a:t>
            </a:r>
            <a:r>
              <a:rPr lang="sv-SE" dirty="0"/>
              <a:t>, brist transparens</a:t>
            </a:r>
          </a:p>
          <a:p>
            <a:endParaRPr lang="en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FB0640-74C2-4934-A39D-752F5777FA6B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9431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</a:t>
            </a:r>
            <a:r>
              <a:rPr lang="en-SE" dirty="0"/>
              <a:t>ositiva spekter av överprövning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FB0640-74C2-4934-A39D-752F5777FA6B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0574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Hur organiseras kollektivtrafikens marknader?</a:t>
            </a:r>
          </a:p>
          <a:p>
            <a:r>
              <a:rPr lang="en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 standarder, barriärer och överprövningar</a:t>
            </a:r>
          </a:p>
          <a:p>
            <a:r>
              <a:rPr lang="en-S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Alexander Paulsson</a:t>
            </a:r>
          </a:p>
          <a:p>
            <a:r>
              <a:rPr lang="en-S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Birgitta Vitestam</a:t>
            </a:r>
          </a:p>
          <a:p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Stig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Westerdahl</a:t>
            </a:r>
            <a:endParaRPr lang="en-SE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Anders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Wretstrand</a:t>
            </a:r>
            <a:endParaRPr lang="en-SE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FB0640-74C2-4934-A39D-752F5777FA6B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1263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F17E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17569"/>
            <a:ext cx="7772400" cy="914564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  <a:latin typeface="American Typewriter" panose="02090604020004020304" pitchFamily="18" charset="77"/>
                <a:cs typeface="Arial"/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7883"/>
            <a:ext cx="6400800" cy="642721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2651467"/>
            <a:ext cx="1876845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444455"/>
            <a:ext cx="9144000" cy="241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55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66311" y="1140961"/>
            <a:ext cx="3820489" cy="4114800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400" b="0" i="1">
                <a:solidFill>
                  <a:srgbClr val="359C9E"/>
                </a:solidFill>
                <a:latin typeface="Times New Roman"/>
                <a:cs typeface="Times New Roman"/>
              </a:defRPr>
            </a:lvl1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74315" y="1140961"/>
            <a:ext cx="3731213" cy="4114800"/>
          </a:xfrm>
        </p:spPr>
        <p:txBody>
          <a:bodyPr/>
          <a:lstStyle>
            <a:lvl1pPr marL="0" indent="0">
              <a:buNone/>
              <a:defRPr sz="3200" b="0" i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en bild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4866310" y="5427962"/>
            <a:ext cx="3820489" cy="267310"/>
          </a:xfrm>
        </p:spPr>
        <p:txBody>
          <a:bodyPr>
            <a:noAutofit/>
          </a:bodyPr>
          <a:lstStyle>
            <a:lvl1pPr marL="0" indent="0" algn="l">
              <a:buNone/>
              <a:defRPr sz="1800" b="0" i="0">
                <a:solidFill>
                  <a:srgbClr val="727272"/>
                </a:solidFill>
                <a:latin typeface="American Typewriter" panose="02090604020004020304" pitchFamily="18" charset="77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768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">
    <p:bg>
      <p:bgPr>
        <a:solidFill>
          <a:srgbClr val="F17E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57273" y="1361527"/>
            <a:ext cx="2229456" cy="22294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4444455"/>
            <a:ext cx="9144000" cy="241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6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0" i="0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6749"/>
            <a:ext cx="8229600" cy="4249414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1417638"/>
            <a:ext cx="914400" cy="0"/>
          </a:xfrm>
          <a:prstGeom prst="line">
            <a:avLst/>
          </a:prstGeom>
          <a:ln w="19050">
            <a:solidFill>
              <a:srgbClr val="F17E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556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Section">
    <p:bg>
      <p:bgPr>
        <a:solidFill>
          <a:srgbClr val="F17E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4429"/>
            <a:ext cx="8229600" cy="1143000"/>
          </a:xfrm>
        </p:spPr>
        <p:txBody>
          <a:bodyPr/>
          <a:lstStyle>
            <a:lvl1pPr algn="ctr">
              <a:defRPr b="0" i="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3633577" y="4259209"/>
            <a:ext cx="1876845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19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0" i="0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3131"/>
            <a:ext cx="4038600" cy="4373032"/>
          </a:xfrm>
        </p:spPr>
        <p:txBody>
          <a:bodyPr/>
          <a:lstStyle>
            <a:lvl1pPr>
              <a:defRPr sz="2800" b="0" i="0"/>
            </a:lvl1pPr>
            <a:lvl2pPr>
              <a:defRPr sz="2400" b="0" i="0"/>
            </a:lvl2pPr>
            <a:lvl3pPr>
              <a:defRPr sz="2000" b="0" i="0"/>
            </a:lvl3pPr>
            <a:lvl4pPr>
              <a:defRPr sz="1800" b="0" i="0"/>
            </a:lvl4pPr>
            <a:lvl5pPr>
              <a:defRPr sz="1800" b="0" i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3131"/>
            <a:ext cx="4038600" cy="4373032"/>
          </a:xfrm>
        </p:spPr>
        <p:txBody>
          <a:bodyPr/>
          <a:lstStyle>
            <a:lvl1pPr>
              <a:defRPr sz="2800" b="0" i="0"/>
            </a:lvl1pPr>
            <a:lvl2pPr>
              <a:defRPr sz="2400" b="0" i="0"/>
            </a:lvl2pPr>
            <a:lvl3pPr>
              <a:defRPr sz="2000" b="0" i="0"/>
            </a:lvl3pPr>
            <a:lvl4pPr>
              <a:defRPr sz="1800" b="0" i="0"/>
            </a:lvl4pPr>
            <a:lvl5pPr>
              <a:defRPr sz="1800" b="0" i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0" y="1417638"/>
            <a:ext cx="914400" cy="0"/>
          </a:xfrm>
          <a:prstGeom prst="line">
            <a:avLst/>
          </a:prstGeom>
          <a:ln w="19050">
            <a:solidFill>
              <a:srgbClr val="F17E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52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0" i="0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6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41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sp>
        <p:nvSpPr>
          <p:cNvPr id="6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457200" y="1797723"/>
            <a:ext cx="8229600" cy="4024312"/>
          </a:xfrm>
        </p:spPr>
        <p:txBody>
          <a:bodyPr/>
          <a:lstStyle>
            <a:lvl1pPr>
              <a:defRPr b="0" i="0"/>
            </a:lvl1pPr>
          </a:lstStyle>
          <a:p>
            <a:r>
              <a:rPr lang="sv-SE" dirty="0"/>
              <a:t>Klicka på ikonen för att lägga till ett diagram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38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 i="0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 b="0" i="0"/>
            </a:lvl1pPr>
            <a:lvl2pPr>
              <a:defRPr sz="2800" b="0" i="0"/>
            </a:lvl2pPr>
            <a:lvl3pPr>
              <a:defRPr sz="2400" b="0" i="0"/>
            </a:lvl3pPr>
            <a:lvl4pPr>
              <a:defRPr sz="2000" b="0" i="0"/>
            </a:lvl4pPr>
            <a:lvl5pPr>
              <a:defRPr sz="2000" b="0" i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 b="0" i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16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595880" y="1685704"/>
            <a:ext cx="6289692" cy="3742258"/>
          </a:xfrm>
        </p:spPr>
        <p:txBody>
          <a:bodyPr>
            <a:normAutofit/>
          </a:bodyPr>
          <a:lstStyle>
            <a:lvl1pPr marL="0" indent="0" algn="l">
              <a:buNone/>
              <a:defRPr sz="4800" b="0" i="1">
                <a:solidFill>
                  <a:srgbClr val="359C9E"/>
                </a:solidFill>
                <a:latin typeface="Times New Roman"/>
                <a:cs typeface="Times New Roman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1595880" y="5427962"/>
            <a:ext cx="6289692" cy="267310"/>
          </a:xfrm>
        </p:spPr>
        <p:txBody>
          <a:bodyPr>
            <a:noAutofit/>
          </a:bodyPr>
          <a:lstStyle>
            <a:lvl1pPr marL="0" indent="0" algn="l">
              <a:buNone/>
              <a:defRPr sz="1800" b="0" i="0">
                <a:solidFill>
                  <a:srgbClr val="727272"/>
                </a:solidFill>
                <a:latin typeface="American Typewriter" panose="02090604020004020304" pitchFamily="18" charset="77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38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</a:t>
            </a:r>
            <a:r>
              <a:rPr lang="sv-SE" dirty="0" err="1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17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2" r:id="rId4"/>
    <p:sldLayoutId id="2147483654" r:id="rId5"/>
    <p:sldLayoutId id="2147483655" r:id="rId6"/>
    <p:sldLayoutId id="2147483660" r:id="rId7"/>
    <p:sldLayoutId id="2147483656" r:id="rId8"/>
    <p:sldLayoutId id="2147483658" r:id="rId9"/>
    <p:sldLayoutId id="2147483657" r:id="rId10"/>
    <p:sldLayoutId id="2147483659" r:id="rId11"/>
  </p:sldLayoutIdLst>
  <p:hf sldNum="0" hdr="0" dt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4000" b="0" i="0" kern="1200">
          <a:solidFill>
            <a:schemeClr val="tx1"/>
          </a:solidFill>
          <a:latin typeface="American Typewriter" panose="02090604020004020304" pitchFamily="18" charset="77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600" b="0" i="0" kern="1200">
          <a:solidFill>
            <a:schemeClr val="tx1"/>
          </a:solidFill>
          <a:latin typeface="American Typewriter" panose="02090604020004020304" pitchFamily="18" charset="77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/>
          </a:solidFill>
          <a:latin typeface="American Typewriter" panose="02090604020004020304" pitchFamily="18" charset="77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American Typewriter" panose="02090604020004020304" pitchFamily="18" charset="77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chemeClr val="tx1"/>
          </a:solidFill>
          <a:latin typeface="American Typewriter" panose="02090604020004020304" pitchFamily="18" charset="77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tx1"/>
          </a:solidFill>
          <a:latin typeface="American Typewriter" panose="02090604020004020304" pitchFamily="18" charset="77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ctrTitle"/>
          </p:nvPr>
        </p:nvSpPr>
        <p:spPr>
          <a:xfrm>
            <a:off x="685800" y="486136"/>
            <a:ext cx="7772400" cy="2488557"/>
          </a:xfrm>
        </p:spPr>
        <p:txBody>
          <a:bodyPr>
            <a:normAutofit/>
          </a:bodyPr>
          <a:lstStyle/>
          <a:p>
            <a:r>
              <a:rPr lang="sv-SE" dirty="0">
                <a:latin typeface="+mj-lt"/>
              </a:rPr>
              <a:t>Hur organiseras kollektivtrafikens marknader? </a:t>
            </a:r>
            <a:br>
              <a:rPr lang="sv-SE" dirty="0">
                <a:latin typeface="+mj-lt"/>
              </a:rPr>
            </a:br>
            <a:endParaRPr lang="sv-SE" sz="2200" dirty="0">
              <a:latin typeface="+mj-lt"/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24EFDA90-DA42-46F3-A078-135155D64D08}"/>
              </a:ext>
            </a:extLst>
          </p:cNvPr>
          <p:cNvSpPr/>
          <p:nvPr/>
        </p:nvSpPr>
        <p:spPr>
          <a:xfrm>
            <a:off x="758537" y="297720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Alexander Paulsson, </a:t>
            </a:r>
            <a:r>
              <a:rPr lang="en-US" dirty="0" err="1"/>
              <a:t>Lunds</a:t>
            </a:r>
            <a:r>
              <a:rPr lang="en-US" dirty="0"/>
              <a:t> </a:t>
            </a:r>
            <a:r>
              <a:rPr lang="en-US" dirty="0" err="1"/>
              <a:t>universitet</a:t>
            </a:r>
            <a:endParaRPr lang="en-US" dirty="0"/>
          </a:p>
          <a:p>
            <a:r>
              <a:rPr lang="en-US" dirty="0"/>
              <a:t>Stig Westerdahl, Malmö </a:t>
            </a:r>
            <a:r>
              <a:rPr lang="en-US" dirty="0" err="1"/>
              <a:t>universitet</a:t>
            </a:r>
            <a:endParaRPr lang="en-US" dirty="0"/>
          </a:p>
          <a:p>
            <a:r>
              <a:rPr lang="en-US" dirty="0"/>
              <a:t>Anders Wretstrand, </a:t>
            </a:r>
            <a:r>
              <a:rPr lang="en-US" dirty="0" err="1"/>
              <a:t>Lunds</a:t>
            </a:r>
            <a:r>
              <a:rPr lang="en-US" dirty="0"/>
              <a:t> </a:t>
            </a:r>
            <a:r>
              <a:rPr lang="en-US" dirty="0" err="1"/>
              <a:t>universitet</a:t>
            </a:r>
            <a:endParaRPr lang="en-US" dirty="0"/>
          </a:p>
          <a:p>
            <a:r>
              <a:rPr lang="en-US" dirty="0"/>
              <a:t>Birgitta Vitestam, Malmö </a:t>
            </a:r>
            <a:r>
              <a:rPr lang="en-US" dirty="0" err="1"/>
              <a:t>universtet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798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Överprövningar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Olika syn på detta med överprövningar.</a:t>
            </a:r>
          </a:p>
          <a:p>
            <a:r>
              <a:rPr lang="sv-SE" dirty="0"/>
              <a:t>Sker ofta enligt </a:t>
            </a:r>
            <a:r>
              <a:rPr lang="sv-SE" dirty="0" err="1"/>
              <a:t>RKM:er</a:t>
            </a:r>
            <a:r>
              <a:rPr lang="sv-SE" dirty="0"/>
              <a:t>, men sker sällan enligt trafikbolag</a:t>
            </a:r>
          </a:p>
          <a:p>
            <a:pPr lvl="1"/>
            <a:r>
              <a:rPr lang="sv-SE" dirty="0"/>
              <a:t>hur ofta upphandlingsbeslut överprövas i kollektivtrafiken </a:t>
            </a:r>
          </a:p>
          <a:p>
            <a:pPr lvl="1"/>
            <a:r>
              <a:rPr lang="sv-SE" dirty="0"/>
              <a:t>vad det är som faktiskt överprövas, samt</a:t>
            </a:r>
          </a:p>
          <a:p>
            <a:pPr lvl="1"/>
            <a:r>
              <a:rPr lang="sv-SE" dirty="0"/>
              <a:t>vilka följder får detta framgent för marknaden.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4742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8FDCA-2015-8242-936D-FFD5D75CA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ofta överprövas i upphandlingar?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1617C-1FC0-A74D-96A4-A15D95E26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</a:t>
            </a:r>
            <a:r>
              <a:rPr lang="en-SE" dirty="0"/>
              <a:t>a 350 bussavtal </a:t>
            </a:r>
            <a:r>
              <a:rPr lang="en-GB" dirty="0" err="1"/>
              <a:t>i</a:t>
            </a:r>
            <a:r>
              <a:rPr lang="en-SE" dirty="0"/>
              <a:t> Sverige</a:t>
            </a:r>
          </a:p>
          <a:p>
            <a:r>
              <a:rPr lang="en-GB" dirty="0"/>
              <a:t>C</a:t>
            </a:r>
            <a:r>
              <a:rPr lang="en-SE" dirty="0"/>
              <a:t>a 14 överprövningar 2010-2019</a:t>
            </a:r>
          </a:p>
          <a:p>
            <a:endParaRPr lang="en-SE" dirty="0"/>
          </a:p>
          <a:p>
            <a:r>
              <a:rPr lang="en-SE" dirty="0"/>
              <a:t>17 tågavtal </a:t>
            </a:r>
            <a:r>
              <a:rPr lang="en-GB" dirty="0" err="1"/>
              <a:t>i</a:t>
            </a:r>
            <a:r>
              <a:rPr lang="en-SE" dirty="0"/>
              <a:t> Sverige</a:t>
            </a:r>
          </a:p>
          <a:p>
            <a:r>
              <a:rPr lang="en-SE" dirty="0"/>
              <a:t>4 överprövningar 2010-2019</a:t>
            </a:r>
          </a:p>
          <a:p>
            <a:endParaRPr lang="en-SE" dirty="0"/>
          </a:p>
          <a:p>
            <a:endParaRPr lang="en-SE" dirty="0"/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565261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är det som överprövas?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SLL 2016 – förhandling och innovation, bristande likabehandling</a:t>
            </a:r>
          </a:p>
          <a:p>
            <a:r>
              <a:rPr lang="sv-SE" dirty="0" err="1"/>
              <a:t>Krösatågen</a:t>
            </a:r>
            <a:r>
              <a:rPr lang="sv-SE" dirty="0"/>
              <a:t> 2018 – utvärdering av kvalitet</a:t>
            </a:r>
          </a:p>
          <a:p>
            <a:r>
              <a:rPr lang="sv-SE" dirty="0"/>
              <a:t>Östgötatrafiken 2014-2018 – utvärdering av kvalificeringskriterier</a:t>
            </a:r>
          </a:p>
          <a:p>
            <a:r>
              <a:rPr lang="sv-SE" dirty="0"/>
              <a:t>Västtrafik 2014 Borås Lokaltrafik AB, VT modellen inte samma förutsättningar, likabehandling, transparens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5260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A379A-9679-CB40-A077-75BE7E431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Vad leder det till?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9CB68-5AFD-C248-BAC5-576E89A66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E" dirty="0"/>
              <a:t>En rädsla för överprövningar</a:t>
            </a:r>
          </a:p>
          <a:p>
            <a:pPr lvl="1"/>
            <a:r>
              <a:rPr lang="en-SE" dirty="0"/>
              <a:t>Påverkan på trafiken</a:t>
            </a:r>
          </a:p>
          <a:p>
            <a:r>
              <a:rPr lang="en-SE" dirty="0"/>
              <a:t>Riskminimering</a:t>
            </a:r>
          </a:p>
          <a:p>
            <a:pPr lvl="1"/>
            <a:r>
              <a:rPr lang="en-SE" dirty="0"/>
              <a:t> Lägsta pris endast, eller vilja att driva kvalitet</a:t>
            </a:r>
          </a:p>
          <a:p>
            <a:r>
              <a:rPr lang="en-SE" dirty="0"/>
              <a:t>Lärande </a:t>
            </a:r>
          </a:p>
          <a:p>
            <a:pPr lvl="1"/>
            <a:r>
              <a:rPr lang="en-SE" dirty="0"/>
              <a:t>Förbättringar av processer och utvärderingsmodeller</a:t>
            </a:r>
          </a:p>
          <a:p>
            <a:r>
              <a:rPr lang="en-SE" dirty="0"/>
              <a:t>Hypotes: överprövningar minskar över tid</a:t>
            </a:r>
          </a:p>
          <a:p>
            <a:pPr lvl="1"/>
            <a:r>
              <a:rPr lang="en-GB" dirty="0"/>
              <a:t>E</a:t>
            </a:r>
            <a:r>
              <a:rPr lang="en-SE" dirty="0"/>
              <a:t>n följd av att mindre bolag konkurreras ut…</a:t>
            </a:r>
          </a:p>
        </p:txBody>
      </p:sp>
    </p:spTree>
    <p:extLst>
      <p:ext uri="{BB962C8B-B14F-4D97-AF65-F5344CB8AC3E}">
        <p14:creationId xmlns:p14="http://schemas.microsoft.com/office/powerpoint/2010/main" val="3855139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195C0-8F03-1D45-A734-9C0E5C3F6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</a:t>
            </a:r>
            <a:r>
              <a:rPr lang="en-SE" dirty="0"/>
              <a:t>er läsning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FCF4F-A3B8-D149-8D24-0723E7D39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SE" dirty="0"/>
              <a:t>Alexander Paulsson, Birgitta Vitestam, Stig Westerdahl och Anders Wretstrand (2020). </a:t>
            </a:r>
            <a:r>
              <a:rPr lang="en-SE" sz="2800" b="1" dirty="0"/>
              <a:t>Hur organiseras kollektivtrafikens marknader? </a:t>
            </a:r>
            <a:r>
              <a:rPr lang="en-SE" sz="2800" dirty="0"/>
              <a:t>Om standarder, barriärer och överprövningar K2-rapport</a:t>
            </a:r>
            <a:endParaRPr lang="en-SE" dirty="0"/>
          </a:p>
          <a:p>
            <a:pPr marL="514350" indent="-514350">
              <a:buFont typeface="+mj-lt"/>
              <a:buAutoNum type="arabicPeriod"/>
            </a:pPr>
            <a:r>
              <a:rPr lang="en-SE" dirty="0"/>
              <a:t>Alexander Paulsson, Birgitta Vitestam, Anders Wretstrand och Stig Westerdahl (2020) </a:t>
            </a:r>
            <a:r>
              <a:rPr lang="en-SE" b="1" dirty="0"/>
              <a:t>Överprövningar och dess följder på marknaden för upphandlad kollektivtrafik.</a:t>
            </a:r>
            <a:r>
              <a:rPr lang="en-SE" dirty="0"/>
              <a:t> K2-rapport</a:t>
            </a:r>
          </a:p>
          <a:p>
            <a:pPr marL="514350" indent="-514350">
              <a:buFont typeface="+mj-lt"/>
              <a:buAutoNum type="arabicPeriod"/>
            </a:pPr>
            <a:r>
              <a:rPr lang="en-SE" dirty="0"/>
              <a:t>Alexander Paulsson, Stig Westerdahl &amp; Anders Wretstrand (2020) </a:t>
            </a:r>
            <a:r>
              <a:rPr lang="en-SE" b="1" dirty="0"/>
              <a:t>Konkurrensens organisering: om anbud och tillträde på kollektivtrafikens marknader.</a:t>
            </a:r>
            <a:r>
              <a:rPr lang="en-SE" i="1" dirty="0"/>
              <a:t> </a:t>
            </a:r>
            <a:r>
              <a:rPr lang="en-SE" dirty="0"/>
              <a:t>K2-rapport</a:t>
            </a:r>
          </a:p>
          <a:p>
            <a:endParaRPr lang="en-SE" dirty="0"/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141125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62E8EAFC-DEDB-45E2-9B87-E7CB4BCBABEF}"/>
              </a:ext>
            </a:extLst>
          </p:cNvPr>
          <p:cNvSpPr txBox="1"/>
          <p:nvPr/>
        </p:nvSpPr>
        <p:spPr>
          <a:xfrm>
            <a:off x="3958936" y="4328268"/>
            <a:ext cx="3792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Tusen tack!</a:t>
            </a:r>
          </a:p>
        </p:txBody>
      </p:sp>
    </p:spTree>
    <p:extLst>
      <p:ext uri="{BB962C8B-B14F-4D97-AF65-F5344CB8AC3E}">
        <p14:creationId xmlns:p14="http://schemas.microsoft.com/office/powerpoint/2010/main" val="1956224937"/>
      </p:ext>
    </p:extLst>
  </p:cSld>
  <p:clrMapOvr>
    <a:masterClrMapping/>
  </p:clrMapOvr>
</p:sld>
</file>

<file path=ppt/theme/theme1.xml><?xml version="1.0" encoding="utf-8"?>
<a:theme xmlns:a="http://schemas.openxmlformats.org/drawingml/2006/main" name="K2-PPT">
  <a:themeElements>
    <a:clrScheme name="K2 Theme Colors">
      <a:dk1>
        <a:srgbClr val="1C1C1C"/>
      </a:dk1>
      <a:lt1>
        <a:sysClr val="window" lastClr="FFFFFF"/>
      </a:lt1>
      <a:dk2>
        <a:srgbClr val="F17E26"/>
      </a:dk2>
      <a:lt2>
        <a:srgbClr val="FFFFFF"/>
      </a:lt2>
      <a:accent1>
        <a:srgbClr val="359C9E"/>
      </a:accent1>
      <a:accent2>
        <a:srgbClr val="FC3507"/>
      </a:accent2>
      <a:accent3>
        <a:srgbClr val="F8B51B"/>
      </a:accent3>
      <a:accent4>
        <a:srgbClr val="40A96D"/>
      </a:accent4>
      <a:accent5>
        <a:srgbClr val="F6B070"/>
      </a:accent5>
      <a:accent6>
        <a:srgbClr val="FCE4C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K2-PPT</Template>
  <TotalTime>1817</TotalTime>
  <Words>327</Words>
  <Application>Microsoft Office PowerPoint</Application>
  <PresentationFormat>Bildspel på skärmen (4:3)</PresentationFormat>
  <Paragraphs>51</Paragraphs>
  <Slides>7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American Typewriter</vt:lpstr>
      <vt:lpstr>Arial</vt:lpstr>
      <vt:lpstr>Calibri</vt:lpstr>
      <vt:lpstr>Times New Roman</vt:lpstr>
      <vt:lpstr>K2-PPT</vt:lpstr>
      <vt:lpstr>Hur organiseras kollektivtrafikens marknader?  </vt:lpstr>
      <vt:lpstr>Överprövningar</vt:lpstr>
      <vt:lpstr>Hur ofta överprövas i upphandlingar?</vt:lpstr>
      <vt:lpstr>Vad är det som överprövas?</vt:lpstr>
      <vt:lpstr>Vad leder det till?</vt:lpstr>
      <vt:lpstr>Mer läsning</vt:lpstr>
      <vt:lpstr>PowerPoint-presentation</vt:lpstr>
    </vt:vector>
  </TitlesOfParts>
  <Company>VTI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Förhandling eller samhandling? Styrningskulturer inom kollektivtrafikplanering</dc:title>
  <dc:creator>Alexander Paulsson</dc:creator>
  <cp:lastModifiedBy>Hanna Holm</cp:lastModifiedBy>
  <cp:revision>231</cp:revision>
  <cp:lastPrinted>2016-06-09T11:50:38Z</cp:lastPrinted>
  <dcterms:created xsi:type="dcterms:W3CDTF">2016-01-11T09:18:28Z</dcterms:created>
  <dcterms:modified xsi:type="dcterms:W3CDTF">2020-04-23T06:55:29Z</dcterms:modified>
</cp:coreProperties>
</file>