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5" r:id="rId5"/>
    <p:sldId id="266" r:id="rId6"/>
    <p:sldId id="267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272"/>
    <a:srgbClr val="F8B51B"/>
    <a:srgbClr val="40A96D"/>
    <a:srgbClr val="FC2B07"/>
    <a:srgbClr val="359C9E"/>
    <a:srgbClr val="F17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868" autoAdjust="0"/>
  </p:normalViewPr>
  <p:slideViewPr>
    <p:cSldViewPr snapToGrid="0" snapToObjects="1">
      <p:cViewPr varScale="1">
        <p:scale>
          <a:sx n="52" d="100"/>
          <a:sy n="52" d="100"/>
        </p:scale>
        <p:origin x="15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lunduniversityo365-my.sharepoint.com/personal/al4358an_lu_se/Documents/Bifogade%20filer/Artiklar/Artikel%202%20Segmentering%20&amp;%20marknadsf&#246;ring%20KLAR/Take%20two/Faktoranaly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97776375511722"/>
          <c:y val="7.3805258928985526E-2"/>
          <c:w val="0.60687536574924439"/>
          <c:h val="0.67826671195975774"/>
        </c:manualLayout>
      </c:layout>
      <c:lineChart>
        <c:grouping val="stacked"/>
        <c:varyColors val="0"/>
        <c:ser>
          <c:idx val="2"/>
          <c:order val="1"/>
          <c:tx>
            <c:strRef>
              <c:f>'Messages impact on segments'!$F$1</c:f>
              <c:strCache>
                <c:ptCount val="1"/>
                <c:pt idx="0">
                  <c:v>Total</c:v>
                </c:pt>
              </c:strCache>
            </c:strRef>
          </c:tx>
          <c:spPr>
            <a:ln w="12700" cap="rnd">
              <a:noFill/>
              <a:round/>
            </a:ln>
            <a:effectLst/>
          </c:spPr>
          <c:marker>
            <c:symbol val="dash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'Messages impact on segments'!$AD$3:$AD$11</c:f>
                <c:numCache>
                  <c:formatCode>General</c:formatCode>
                  <c:ptCount val="9"/>
                  <c:pt idx="0">
                    <c:v>0.1296999999999997</c:v>
                  </c:pt>
                  <c:pt idx="1">
                    <c:v>8.8999999999999968E-2</c:v>
                  </c:pt>
                  <c:pt idx="2">
                    <c:v>0.10820000000000007</c:v>
                  </c:pt>
                  <c:pt idx="3">
                    <c:v>9.3599999999999905E-2</c:v>
                  </c:pt>
                  <c:pt idx="4">
                    <c:v>9.0899999999999981E-2</c:v>
                  </c:pt>
                  <c:pt idx="5">
                    <c:v>0.40339999999999998</c:v>
                  </c:pt>
                  <c:pt idx="6">
                    <c:v>0.20809999999999995</c:v>
                  </c:pt>
                  <c:pt idx="7">
                    <c:v>0.10599999999999987</c:v>
                  </c:pt>
                  <c:pt idx="8">
                    <c:v>4.6000000000000263E-2</c:v>
                  </c:pt>
                </c:numCache>
              </c:numRef>
            </c:plus>
            <c:minus>
              <c:numRef>
                <c:f>'Messages impact on segments'!$AC$3:$AC$11</c:f>
                <c:numCache>
                  <c:formatCode>General</c:formatCode>
                  <c:ptCount val="9"/>
                  <c:pt idx="0">
                    <c:v>0.12979999999999992</c:v>
                  </c:pt>
                  <c:pt idx="1">
                    <c:v>8.8900000000000201E-2</c:v>
                  </c:pt>
                  <c:pt idx="2">
                    <c:v>0.10809999999999986</c:v>
                  </c:pt>
                  <c:pt idx="3">
                    <c:v>9.360000000000035E-2</c:v>
                  </c:pt>
                  <c:pt idx="4">
                    <c:v>9.0899999999999981E-2</c:v>
                  </c:pt>
                  <c:pt idx="5">
                    <c:v>0.40339999999999998</c:v>
                  </c:pt>
                  <c:pt idx="6">
                    <c:v>0.20800000000000018</c:v>
                  </c:pt>
                  <c:pt idx="7">
                    <c:v>0.10610000000000008</c:v>
                  </c:pt>
                  <c:pt idx="8">
                    <c:v>4.5999999999999819E-2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'Messages impact on segments'!$A$2:$A$10</c:f>
              <c:strCache>
                <c:ptCount val="9"/>
                <c:pt idx="0">
                  <c:v>Devoted Drivers</c:v>
                </c:pt>
                <c:pt idx="1">
                  <c:v>Image Improvers</c:v>
                </c:pt>
                <c:pt idx="2">
                  <c:v>Malcontent Motorists</c:v>
                </c:pt>
                <c:pt idx="3">
                  <c:v>Active Aspirers</c:v>
                </c:pt>
                <c:pt idx="4">
                  <c:v>Practical Travellers</c:v>
                </c:pt>
                <c:pt idx="5">
                  <c:v>Car Contemplators</c:v>
                </c:pt>
                <c:pt idx="6">
                  <c:v>PT Dependents</c:v>
                </c:pt>
                <c:pt idx="7">
                  <c:v>Car-free Choosers</c:v>
                </c:pt>
                <c:pt idx="8">
                  <c:v>All respondents</c:v>
                </c:pt>
              </c:strCache>
            </c:strRef>
          </c:cat>
          <c:val>
            <c:numRef>
              <c:f>'Messages impact on segments'!$F$2:$F$10</c:f>
              <c:numCache>
                <c:formatCode>0.00</c:formatCode>
                <c:ptCount val="9"/>
                <c:pt idx="0">
                  <c:v>2.5392000000000001</c:v>
                </c:pt>
                <c:pt idx="1">
                  <c:v>3.0952000000000002</c:v>
                </c:pt>
                <c:pt idx="2">
                  <c:v>3.1753</c:v>
                </c:pt>
                <c:pt idx="3">
                  <c:v>3.7118000000000002</c:v>
                </c:pt>
                <c:pt idx="4">
                  <c:v>3.3369</c:v>
                </c:pt>
                <c:pt idx="5">
                  <c:v>2.9649000000000001</c:v>
                </c:pt>
                <c:pt idx="6">
                  <c:v>3.4721000000000002</c:v>
                </c:pt>
                <c:pt idx="7">
                  <c:v>3.6589</c:v>
                </c:pt>
                <c:pt idx="8">
                  <c:v>3.2313999999999998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BA7-4AD4-BFF3-4C9C0976F6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0745840"/>
        <c:axId val="590746168"/>
      </c:lineChart>
      <c:scatterChart>
        <c:scatterStyle val="lineMarker"/>
        <c:varyColors val="0"/>
        <c:ser>
          <c:idx val="0"/>
          <c:order val="0"/>
          <c:tx>
            <c:v>Kollektiv förmåga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'Messages impact on segments'!$Z$3:$Z$11</c:f>
                <c:numCache>
                  <c:formatCode>General</c:formatCode>
                  <c:ptCount val="9"/>
                  <c:pt idx="0">
                    <c:v>0.14018193444576221</c:v>
                  </c:pt>
                  <c:pt idx="1">
                    <c:v>9.6833626837431908E-2</c:v>
                  </c:pt>
                  <c:pt idx="2">
                    <c:v>0.11778125999827971</c:v>
                  </c:pt>
                  <c:pt idx="3">
                    <c:v>0.10022007219337992</c:v>
                  </c:pt>
                  <c:pt idx="4">
                    <c:v>9.8012572527844011E-2</c:v>
                  </c:pt>
                  <c:pt idx="5">
                    <c:v>0.40067403497832066</c:v>
                  </c:pt>
                  <c:pt idx="6">
                    <c:v>0.23568836983455421</c:v>
                  </c:pt>
                  <c:pt idx="7">
                    <c:v>0.11618033269975525</c:v>
                  </c:pt>
                  <c:pt idx="8">
                    <c:v>4.9774677544700996E-2</c:v>
                  </c:pt>
                </c:numCache>
              </c:numRef>
            </c:plus>
            <c:minus>
              <c:numRef>
                <c:f>'Messages impact on segments'!$Y$3:$Y$11</c:f>
                <c:numCache>
                  <c:formatCode>General</c:formatCode>
                  <c:ptCount val="9"/>
                  <c:pt idx="0">
                    <c:v>0.14018193444576221</c:v>
                  </c:pt>
                  <c:pt idx="1">
                    <c:v>9.6833626837431908E-2</c:v>
                  </c:pt>
                  <c:pt idx="2">
                    <c:v>0.11778125999827971</c:v>
                  </c:pt>
                  <c:pt idx="3">
                    <c:v>0.10022007219337992</c:v>
                  </c:pt>
                  <c:pt idx="4">
                    <c:v>9.8012572527844011E-2</c:v>
                  </c:pt>
                  <c:pt idx="5">
                    <c:v>0.40067403497832066</c:v>
                  </c:pt>
                  <c:pt idx="6">
                    <c:v>0.23568836983455421</c:v>
                  </c:pt>
                  <c:pt idx="7">
                    <c:v>0.11618033269975525</c:v>
                  </c:pt>
                  <c:pt idx="8">
                    <c:v>4.9774677544700996E-2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'Messages impact on segments'!$C$2:$C$10</c:f>
              <c:numCache>
                <c:formatCode>0.00</c:formatCode>
                <c:ptCount val="9"/>
                <c:pt idx="0">
                  <c:v>0.9</c:v>
                </c:pt>
                <c:pt idx="1">
                  <c:v>1.9</c:v>
                </c:pt>
                <c:pt idx="2">
                  <c:v>2.9</c:v>
                </c:pt>
                <c:pt idx="3">
                  <c:v>3.9</c:v>
                </c:pt>
                <c:pt idx="4">
                  <c:v>4.9000000000000004</c:v>
                </c:pt>
                <c:pt idx="5">
                  <c:v>5.9</c:v>
                </c:pt>
                <c:pt idx="6">
                  <c:v>6.9</c:v>
                </c:pt>
                <c:pt idx="7">
                  <c:v>7.9</c:v>
                </c:pt>
                <c:pt idx="8">
                  <c:v>8.9</c:v>
                </c:pt>
              </c:numCache>
            </c:numRef>
          </c:xVal>
          <c:yVal>
            <c:numRef>
              <c:f>'Messages impact on segments'!$B$2:$B$10</c:f>
              <c:numCache>
                <c:formatCode>0.00</c:formatCode>
                <c:ptCount val="9"/>
                <c:pt idx="0">
                  <c:v>2.7618</c:v>
                </c:pt>
                <c:pt idx="1">
                  <c:v>3.2128999999999999</c:v>
                </c:pt>
                <c:pt idx="2">
                  <c:v>3.4712999999999998</c:v>
                </c:pt>
                <c:pt idx="3">
                  <c:v>3.9476</c:v>
                </c:pt>
                <c:pt idx="4">
                  <c:v>3.5642</c:v>
                </c:pt>
                <c:pt idx="5">
                  <c:v>3.3193999999999999</c:v>
                </c:pt>
                <c:pt idx="6">
                  <c:v>3.8199000000000001</c:v>
                </c:pt>
                <c:pt idx="7">
                  <c:v>3.8647999999999998</c:v>
                </c:pt>
                <c:pt idx="8">
                  <c:v>3.4462999999999999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BA7-4AD4-BFF3-4C9C0976F6B5}"/>
            </c:ext>
          </c:extLst>
        </c:ser>
        <c:ser>
          <c:idx val="1"/>
          <c:order val="2"/>
          <c:tx>
            <c:v>Självförmåga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'Messages impact on segments'!$AB$3:$AB$11</c:f>
                <c:numCache>
                  <c:formatCode>General</c:formatCode>
                  <c:ptCount val="9"/>
                  <c:pt idx="0">
                    <c:v>0.13523568718683876</c:v>
                  </c:pt>
                  <c:pt idx="1">
                    <c:v>9.4215657444937317E-2</c:v>
                  </c:pt>
                  <c:pt idx="2">
                    <c:v>0.11559180163810012</c:v>
                  </c:pt>
                  <c:pt idx="3">
                    <c:v>0.10404476866117429</c:v>
                  </c:pt>
                  <c:pt idx="4">
                    <c:v>0.10029576783722716</c:v>
                  </c:pt>
                  <c:pt idx="5">
                    <c:v>0.40450836889235475</c:v>
                  </c:pt>
                  <c:pt idx="6">
                    <c:v>0.21908013464027443</c:v>
                  </c:pt>
                  <c:pt idx="7">
                    <c:v>0.11453583064449058</c:v>
                  </c:pt>
                  <c:pt idx="8">
                    <c:v>4.8743960578046419E-2</c:v>
                  </c:pt>
                </c:numCache>
              </c:numRef>
            </c:plus>
            <c:minus>
              <c:numRef>
                <c:f>'Messages impact on segments'!$AA$3:$AA$11</c:f>
                <c:numCache>
                  <c:formatCode>General</c:formatCode>
                  <c:ptCount val="9"/>
                  <c:pt idx="0">
                    <c:v>0.13523568718683876</c:v>
                  </c:pt>
                  <c:pt idx="1">
                    <c:v>9.4215657444937317E-2</c:v>
                  </c:pt>
                  <c:pt idx="2">
                    <c:v>0.11559180163810012</c:v>
                  </c:pt>
                  <c:pt idx="3">
                    <c:v>0.10404476866117429</c:v>
                  </c:pt>
                  <c:pt idx="4">
                    <c:v>0.10029576783722716</c:v>
                  </c:pt>
                  <c:pt idx="5">
                    <c:v>0.40450836889235475</c:v>
                  </c:pt>
                  <c:pt idx="6">
                    <c:v>0.21908013464027443</c:v>
                  </c:pt>
                  <c:pt idx="7">
                    <c:v>0.11453583064449058</c:v>
                  </c:pt>
                  <c:pt idx="8">
                    <c:v>4.8743960578046419E-2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'Messages impact on segments'!$E$2:$E$10</c:f>
              <c:numCache>
                <c:formatCode>0.00</c:formatCode>
                <c:ptCount val="9"/>
                <c:pt idx="0">
                  <c:v>1.1000000000000001</c:v>
                </c:pt>
                <c:pt idx="1">
                  <c:v>2.1</c:v>
                </c:pt>
                <c:pt idx="2">
                  <c:v>3.1</c:v>
                </c:pt>
                <c:pt idx="3">
                  <c:v>4.0999999999999996</c:v>
                </c:pt>
                <c:pt idx="4">
                  <c:v>5.0999999999999996</c:v>
                </c:pt>
                <c:pt idx="5">
                  <c:v>6.1</c:v>
                </c:pt>
                <c:pt idx="6">
                  <c:v>7.1</c:v>
                </c:pt>
                <c:pt idx="7">
                  <c:v>8.1</c:v>
                </c:pt>
                <c:pt idx="8">
                  <c:v>9.1</c:v>
                </c:pt>
              </c:numCache>
            </c:numRef>
          </c:xVal>
          <c:yVal>
            <c:numRef>
              <c:f>'Messages impact on segments'!$D$2:$D$10</c:f>
              <c:numCache>
                <c:formatCode>0.00</c:formatCode>
                <c:ptCount val="9"/>
                <c:pt idx="0">
                  <c:v>2.3772000000000002</c:v>
                </c:pt>
                <c:pt idx="1">
                  <c:v>3.0095999999999998</c:v>
                </c:pt>
                <c:pt idx="2">
                  <c:v>2.9601000000000002</c:v>
                </c:pt>
                <c:pt idx="3">
                  <c:v>3.5402999999999998</c:v>
                </c:pt>
                <c:pt idx="4">
                  <c:v>3.1716000000000002</c:v>
                </c:pt>
                <c:pt idx="5">
                  <c:v>2.7071000000000001</c:v>
                </c:pt>
                <c:pt idx="6">
                  <c:v>3.2193000000000001</c:v>
                </c:pt>
                <c:pt idx="7">
                  <c:v>3.5091000000000001</c:v>
                </c:pt>
                <c:pt idx="8">
                  <c:v>3.0750999999999999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BA7-4AD4-BFF3-4C9C0976F6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0745840"/>
        <c:axId val="590746168"/>
      </c:scatterChart>
      <c:catAx>
        <c:axId val="59074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590746168"/>
        <c:crosses val="autoZero"/>
        <c:auto val="1"/>
        <c:lblAlgn val="ctr"/>
        <c:lblOffset val="100"/>
        <c:noMultiLvlLbl val="0"/>
      </c:catAx>
      <c:valAx>
        <c:axId val="590746168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590745840"/>
        <c:crosses val="autoZero"/>
        <c:crossBetween val="between"/>
        <c:majorUnit val="1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82759464094765944"/>
          <c:y val="0.26020574780237826"/>
          <c:w val="0.1708657945534586"/>
          <c:h val="0.249190068506228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0.71962</cdr:y>
    </cdr:from>
    <cdr:to>
      <cdr:x>0.16901</cdr:x>
      <cdr:y>0.81844</cdr:y>
    </cdr:to>
    <cdr:sp macro="" textlink="">
      <cdr:nvSpPr>
        <cdr:cNvPr id="2" name="textruta 1">
          <a:extLst xmlns:a="http://schemas.openxmlformats.org/drawingml/2006/main">
            <a:ext uri="{FF2B5EF4-FFF2-40B4-BE49-F238E27FC236}">
              <a16:creationId xmlns:a16="http://schemas.microsoft.com/office/drawing/2014/main" id="{08980357-687D-4149-98B5-205D3A81356D}"/>
            </a:ext>
          </a:extLst>
        </cdr:cNvPr>
        <cdr:cNvSpPr txBox="1"/>
      </cdr:nvSpPr>
      <cdr:spPr>
        <a:xfrm xmlns:a="http://schemas.openxmlformats.org/drawingml/2006/main">
          <a:off x="0" y="2488547"/>
          <a:ext cx="1222262" cy="3417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100" dirty="0"/>
            <a:t>Låg motivation</a:t>
          </a:r>
        </a:p>
      </cdr:txBody>
    </cdr:sp>
  </cdr:relSizeAnchor>
  <cdr:relSizeAnchor xmlns:cdr="http://schemas.openxmlformats.org/drawingml/2006/chartDrawing">
    <cdr:from>
      <cdr:x>0</cdr:x>
      <cdr:y>0.03439</cdr:y>
    </cdr:from>
    <cdr:to>
      <cdr:x>0.2013</cdr:x>
      <cdr:y>0.14778</cdr:y>
    </cdr:to>
    <cdr:sp macro="" textlink="">
      <cdr:nvSpPr>
        <cdr:cNvPr id="3" name="textruta 1">
          <a:extLst xmlns:a="http://schemas.openxmlformats.org/drawingml/2006/main">
            <a:ext uri="{FF2B5EF4-FFF2-40B4-BE49-F238E27FC236}">
              <a16:creationId xmlns:a16="http://schemas.microsoft.com/office/drawing/2014/main" id="{75B641BF-7A89-42EA-A1B7-0F9251021FBA}"/>
            </a:ext>
          </a:extLst>
        </cdr:cNvPr>
        <cdr:cNvSpPr txBox="1"/>
      </cdr:nvSpPr>
      <cdr:spPr>
        <a:xfrm xmlns:a="http://schemas.openxmlformats.org/drawingml/2006/main">
          <a:off x="0" y="137160"/>
          <a:ext cx="1442639" cy="4522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dirty="0"/>
            <a:t>Hög</a:t>
          </a:r>
          <a:r>
            <a:rPr lang="sv-SE" sz="1100" dirty="0"/>
            <a:t> motivation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DC9FD-14EE-5141-8189-CCA9C53A5AC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2D62B-E72E-CD4C-A976-0E58687D2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46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88817-99B7-4590-9331-7BA1C3BB9EEA}" type="datetimeFigureOut">
              <a:rPr lang="sv-SE" smtClean="0"/>
              <a:t>2020-04-21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F79DF-7B3F-4EE6-A885-45E465F479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4815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sv-SE" dirty="0"/>
              <a:t>Min forskning handlar om att undersöka effekter av mjuka åtgärder, dvs interventioner för att få fler att resa hållbart. </a:t>
            </a:r>
          </a:p>
          <a:p>
            <a:pPr marL="228600" indent="-228600">
              <a:buAutoNum type="arabicPeriod"/>
            </a:pPr>
            <a:r>
              <a:rPr lang="sv-SE" dirty="0"/>
              <a:t>I det här fallet har jag tittat specifikt på marknadsföringsbudskap och vilken effekt det har på motivationen att minska bilresandet i olika segment.</a:t>
            </a:r>
          </a:p>
          <a:p>
            <a:pPr marL="228600" indent="-228600">
              <a:buAutoNum type="arabicPeriod"/>
            </a:pPr>
            <a:r>
              <a:rPr lang="sv-SE" dirty="0"/>
              <a:t>Dessa resultat har publicerats i två vetenskapliga artiklar, och länkar till dem kommer i slutet av presentationen i fall ni skulle vilja veta mer.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7F79DF-7B3F-4EE6-A885-45E465F4793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7295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sv-SE" dirty="0"/>
              <a:t>Ville titta närmare på vilken typ av budskap som motiverar minskat bilresandet, men även hur sådana budskap påverkar olika segment. Reagerar en inbiten bilist på samma sätt som en vanecyklist?</a:t>
            </a:r>
          </a:p>
          <a:p>
            <a:pPr marL="228600" indent="-228600">
              <a:buAutoNum type="arabicPeriod"/>
            </a:pPr>
            <a:r>
              <a:rPr lang="sv-SE" dirty="0"/>
              <a:t>Vanligt fråga från branschen.</a:t>
            </a:r>
          </a:p>
          <a:p>
            <a:pPr marL="228600" indent="-228600">
              <a:buAutoNum type="arabicPeriod"/>
            </a:pPr>
            <a:r>
              <a:rPr lang="sv-SE" dirty="0"/>
              <a:t>Vi hade även chansen att undersöka vilka faktorer som påverkar motivationen samt hur dessa fördelas demografiskt.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7F79DF-7B3F-4EE6-A885-45E465F47935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215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sv-SE" dirty="0"/>
              <a:t>I analysen använde vi oss av något som kallas faktoranalys för att hitta latenta budskap i marknadsföringen. </a:t>
            </a:r>
          </a:p>
          <a:p>
            <a:pPr marL="228600" indent="-228600">
              <a:buAutoNum type="arabicPeriod"/>
            </a:pPr>
            <a:r>
              <a:rPr lang="sv-SE" dirty="0"/>
              <a:t>Vi fann två underliggande budskap, baserat på hur budskapen var formulerade.</a:t>
            </a:r>
          </a:p>
          <a:p>
            <a:pPr marL="228600" indent="-228600">
              <a:buAutoNum type="arabicPeriod"/>
            </a:pPr>
            <a:r>
              <a:rPr lang="sv-SE" dirty="0" err="1"/>
              <a:t>Självförmåga</a:t>
            </a:r>
            <a:r>
              <a:rPr lang="sv-SE" dirty="0"/>
              <a:t> har tyngdpunkt på att individen ska agera och vara den som drar nytta av det nya beteendet. (hälsa, pengar osv)</a:t>
            </a:r>
          </a:p>
          <a:p>
            <a:pPr marL="228600" indent="-228600">
              <a:buAutoNum type="arabicPeriod"/>
            </a:pPr>
            <a:r>
              <a:rPr lang="sv-SE" dirty="0"/>
              <a:t>Kollektiv förmåga handlade om att agera tillsammans för att förbättra situationen för andra. (miljön, andras hälsa, kommande generationer osv)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7F79DF-7B3F-4EE6-A885-45E465F4793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2416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sv-SE" dirty="0"/>
              <a:t>Vidare tittar vi på temana i de olika budskapen och hur de ”fäster” vid de två faktorerna.</a:t>
            </a:r>
          </a:p>
          <a:p>
            <a:pPr marL="228600" indent="-228600">
              <a:buAutoNum type="arabicPeriod"/>
            </a:pPr>
            <a:r>
              <a:rPr lang="sv-SE" dirty="0"/>
              <a:t>Mer egoistiska budskap på faktor 1, </a:t>
            </a:r>
            <a:r>
              <a:rPr lang="sv-SE" dirty="0" err="1"/>
              <a:t>självförmåga</a:t>
            </a:r>
            <a:endParaRPr lang="sv-SE" dirty="0"/>
          </a:p>
          <a:p>
            <a:pPr marL="228600" indent="-228600">
              <a:buAutoNum type="arabicPeriod"/>
            </a:pPr>
            <a:r>
              <a:rPr lang="sv-SE" dirty="0"/>
              <a:t>Mer altruistiska budskap på faktor 2, kollektiv förmåga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7F79DF-7B3F-4EE6-A885-45E465F4793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6961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sv-SE" dirty="0"/>
              <a:t>Vid jämförelser mellan </a:t>
            </a:r>
            <a:r>
              <a:rPr lang="sv-SE" dirty="0" err="1"/>
              <a:t>självförmåga</a:t>
            </a:r>
            <a:r>
              <a:rPr lang="sv-SE" dirty="0"/>
              <a:t> och kollektiv förmåga fann vi signifikanta skillnader för alla segment.</a:t>
            </a:r>
          </a:p>
          <a:p>
            <a:pPr marL="228600" indent="-228600">
              <a:buAutoNum type="arabicPeriod"/>
            </a:pPr>
            <a:r>
              <a:rPr lang="sv-SE" dirty="0"/>
              <a:t>Även signifikanta skillnader mellan segment i generell motivation. Mer bilberoende segment generellt lägre motivation. </a:t>
            </a:r>
          </a:p>
          <a:p>
            <a:pPr marL="228600" indent="-228600">
              <a:buAutoNum type="arabicPeriod"/>
            </a:pPr>
            <a:r>
              <a:rPr lang="sv-SE" dirty="0"/>
              <a:t>Assimileringsbias, dvs budskap tolkas utifrån rådande attityder och beteendemönster.</a:t>
            </a:r>
          </a:p>
          <a:p>
            <a:pPr marL="228600" indent="-228600">
              <a:buAutoNum type="arabicPeriod"/>
            </a:pPr>
            <a:r>
              <a:rPr lang="sv-SE" dirty="0"/>
              <a:t>Majoriteten var mer motiverade av miljö- och hälsoargument. Men vissa tyckte ex. ekonomi var motiverande. </a:t>
            </a:r>
          </a:p>
          <a:p>
            <a:pPr marL="228600" indent="-228600">
              <a:buAutoNum type="arabicPeriod"/>
            </a:pPr>
            <a:r>
              <a:rPr lang="sv-SE" dirty="0"/>
              <a:t>Viktigt att tänka på beteendeförändringsstadie och att målgruppsanpassa.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7F79DF-7B3F-4EE6-A885-45E465F47935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3074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sv-SE" dirty="0"/>
              <a:t>Regressionsanalyser genomfördes för att se vilka samband som finns mellan motivation och attityder, resvana samt tillgänglighet.</a:t>
            </a:r>
          </a:p>
          <a:p>
            <a:pPr marL="228600" indent="-228600">
              <a:buAutoNum type="arabicPeriod"/>
            </a:pPr>
            <a:r>
              <a:rPr lang="sv-SE" dirty="0"/>
              <a:t>Modellen hade ca 50% förklaringsgrad, finns andra faktorer som vi inte undersökt i denna studie.</a:t>
            </a:r>
          </a:p>
          <a:p>
            <a:pPr marL="228600" indent="-228600">
              <a:buAutoNum type="arabicPeriod"/>
            </a:pPr>
            <a:r>
              <a:rPr lang="sv-SE" dirty="0"/>
              <a:t>Ett index sattes samman bestående av de signifikanta variabler som associerades med motivation att minska bilresandet.</a:t>
            </a:r>
          </a:p>
          <a:p>
            <a:pPr marL="228600" indent="-228600">
              <a:buAutoNum type="arabicPeriod"/>
            </a:pPr>
            <a:r>
              <a:rPr lang="sv-SE" dirty="0"/>
              <a:t>Sedan jämfördes index mot kön, </a:t>
            </a:r>
            <a:r>
              <a:rPr lang="sv-SE" dirty="0" err="1"/>
              <a:t>utb</a:t>
            </a:r>
            <a:r>
              <a:rPr lang="sv-SE" dirty="0"/>
              <a:t>, ålder, boplats, familjesituation, arbetssituation. </a:t>
            </a:r>
          </a:p>
          <a:p>
            <a:pPr marL="228600" indent="-228600">
              <a:buAutoNum type="arabicPeriod"/>
            </a:pPr>
            <a:r>
              <a:rPr lang="sv-SE" dirty="0"/>
              <a:t>Ett ganska så väntat resultat. Visar på utmaningen att motivera de som kör mest med bil.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7F79DF-7B3F-4EE6-A885-45E465F47935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6991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7F79DF-7B3F-4EE6-A885-45E465F47935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6886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F17E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17569"/>
            <a:ext cx="7772400" cy="914564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7883"/>
            <a:ext cx="6400800" cy="642721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2651467"/>
            <a:ext cx="1876845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444455"/>
            <a:ext cx="9144000" cy="241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55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66311" y="1140961"/>
            <a:ext cx="3820489" cy="4114800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400" b="0" i="1">
                <a:solidFill>
                  <a:srgbClr val="359C9E"/>
                </a:solidFill>
                <a:latin typeface="Times New Roman"/>
                <a:cs typeface="Times New Roman"/>
              </a:defRPr>
            </a:lvl1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74315" y="1140961"/>
            <a:ext cx="373121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4866310" y="5427962"/>
            <a:ext cx="3820489" cy="267310"/>
          </a:xfrm>
        </p:spPr>
        <p:txBody>
          <a:bodyPr>
            <a:noAutofit/>
          </a:bodyPr>
          <a:lstStyle>
            <a:lvl1pPr marL="0" indent="0" algn="l">
              <a:buNone/>
              <a:defRPr sz="1800" b="0" i="0">
                <a:solidFill>
                  <a:srgbClr val="727272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768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">
    <p:bg>
      <p:bgPr>
        <a:solidFill>
          <a:srgbClr val="F17E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57273" y="1361527"/>
            <a:ext cx="2229456" cy="22294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4444455"/>
            <a:ext cx="9144000" cy="241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6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6749"/>
            <a:ext cx="8229600" cy="424941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1417638"/>
            <a:ext cx="914400" cy="0"/>
          </a:xfrm>
          <a:prstGeom prst="line">
            <a:avLst/>
          </a:prstGeom>
          <a:ln w="19050">
            <a:solidFill>
              <a:srgbClr val="F17E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56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Section">
    <p:bg>
      <p:bgPr>
        <a:solidFill>
          <a:srgbClr val="F17E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4429"/>
            <a:ext cx="8229600" cy="114300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3633577" y="4259209"/>
            <a:ext cx="1876845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19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3131"/>
            <a:ext cx="4038600" cy="43730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3131"/>
            <a:ext cx="4038600" cy="43730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0" y="1417638"/>
            <a:ext cx="914400" cy="0"/>
          </a:xfrm>
          <a:prstGeom prst="line">
            <a:avLst/>
          </a:prstGeom>
          <a:ln w="19050">
            <a:solidFill>
              <a:srgbClr val="F17E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52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6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4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sp>
        <p:nvSpPr>
          <p:cNvPr id="6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457200" y="1797723"/>
            <a:ext cx="8229600" cy="4024312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8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16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595880" y="1685704"/>
            <a:ext cx="6289692" cy="3742258"/>
          </a:xfrm>
        </p:spPr>
        <p:txBody>
          <a:bodyPr>
            <a:normAutofit/>
          </a:bodyPr>
          <a:lstStyle>
            <a:lvl1pPr marL="0" indent="0" algn="l">
              <a:buNone/>
              <a:defRPr sz="4800" b="0" i="1">
                <a:solidFill>
                  <a:srgbClr val="359C9E"/>
                </a:solidFill>
                <a:latin typeface="Times New Roman"/>
                <a:cs typeface="Times New Roman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1595880" y="5427962"/>
            <a:ext cx="6289692" cy="267310"/>
          </a:xfrm>
        </p:spPr>
        <p:txBody>
          <a:bodyPr>
            <a:noAutofit/>
          </a:bodyPr>
          <a:lstStyle>
            <a:lvl1pPr marL="0" indent="0" algn="l">
              <a:buNone/>
              <a:defRPr sz="1800" b="0" i="0">
                <a:solidFill>
                  <a:srgbClr val="727272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38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</a:t>
            </a:r>
            <a:r>
              <a:rPr lang="sv-SE" dirty="0" err="1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7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2" r:id="rId4"/>
    <p:sldLayoutId id="2147483654" r:id="rId5"/>
    <p:sldLayoutId id="2147483655" r:id="rId6"/>
    <p:sldLayoutId id="2147483660" r:id="rId7"/>
    <p:sldLayoutId id="2147483656" r:id="rId8"/>
    <p:sldLayoutId id="2147483658" r:id="rId9"/>
    <p:sldLayoutId id="2147483657" r:id="rId10"/>
    <p:sldLayoutId id="2147483659" r:id="rId11"/>
  </p:sldLayoutIdLst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40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1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science/article/pii/S1361920919307692?via%3Dihub" TargetMode="External"/><Relationship Id="rId2" Type="http://schemas.openxmlformats.org/officeDocument/2006/relationships/hyperlink" Target="https://www.sciencedirect.com/science/article/abs/pii/S0967070X19305311?via%3Dihub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Marknadsföring</a:t>
            </a:r>
            <a:r>
              <a:rPr lang="en-US" dirty="0"/>
              <a:t> och motivation för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minska</a:t>
            </a:r>
            <a:r>
              <a:rPr lang="en-US" dirty="0"/>
              <a:t> </a:t>
            </a:r>
            <a:r>
              <a:rPr lang="en-US" dirty="0" err="1"/>
              <a:t>bilresandet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Alfred Andersson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250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Frågeställningar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Vilka marknadsföringsbudskap är effektiva för att skapa motivation att minska bilresandet?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olika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segment?</a:t>
            </a:r>
          </a:p>
          <a:p>
            <a:pPr marL="514350" indent="-514350">
              <a:buFont typeface="+mj-lt"/>
              <a:buAutoNum type="romanU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Vilka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faktorer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påverkar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motivationen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fördelas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dessa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demografiskt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89410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Två latenta budskap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831029"/>
            <a:ext cx="8229600" cy="42494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/>
              <a:t>	</a:t>
            </a:r>
            <a:r>
              <a:rPr lang="sv-SE" b="1" dirty="0" err="1"/>
              <a:t>Självförmåga</a:t>
            </a:r>
            <a:endParaRPr lang="sv-SE" b="1" dirty="0"/>
          </a:p>
          <a:p>
            <a:pPr marL="457200" lvl="1" indent="0">
              <a:buNone/>
            </a:pPr>
            <a:r>
              <a:rPr lang="sv-SE" i="1" dirty="0"/>
              <a:t>tron på ens förmåga att organisera och genomföra de åtgärder som krävs för att hantera framtida situationer</a:t>
            </a:r>
            <a:endParaRPr lang="sv-SE" dirty="0"/>
          </a:p>
          <a:p>
            <a:pPr marL="457200" lvl="1" indent="0">
              <a:buNone/>
            </a:pPr>
            <a:endParaRPr lang="sv-SE" b="1" dirty="0"/>
          </a:p>
          <a:p>
            <a:pPr marL="457200" lvl="1" indent="0">
              <a:buNone/>
            </a:pPr>
            <a:r>
              <a:rPr lang="sv-SE" b="1" dirty="0"/>
              <a:t>Kollektiv förmåga</a:t>
            </a:r>
          </a:p>
          <a:p>
            <a:pPr marL="457200" lvl="1" indent="0">
              <a:buNone/>
            </a:pPr>
            <a:r>
              <a:rPr lang="sv-SE" i="1" dirty="0"/>
              <a:t>en grupps tro på dess gemensamma förmåga att organisera och genomföra de åtgärder som krävs för att uppnå givna målsättningar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4767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795F3531-EAB2-4A1C-8830-3C95E7354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011697"/>
              </p:ext>
            </p:extLst>
          </p:nvPr>
        </p:nvGraphicFramePr>
        <p:xfrm>
          <a:off x="457200" y="1649730"/>
          <a:ext cx="8128000" cy="2362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75615352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13004500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sv-SE" sz="2500" b="1" dirty="0">
                          <a:solidFill>
                            <a:schemeClr val="bg1"/>
                          </a:solidFill>
                        </a:rPr>
                        <a:t>Budskap relaterade till…</a:t>
                      </a:r>
                      <a:endParaRPr lang="en-AU" sz="25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25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117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500" dirty="0">
                          <a:solidFill>
                            <a:schemeClr val="bg1"/>
                          </a:solidFill>
                        </a:rPr>
                        <a:t>Privatekonomi</a:t>
                      </a:r>
                      <a:endParaRPr lang="en-AU" sz="2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500" dirty="0">
                          <a:solidFill>
                            <a:schemeClr val="bg1"/>
                          </a:solidFill>
                        </a:rPr>
                        <a:t>Miljö</a:t>
                      </a:r>
                      <a:endParaRPr lang="en-AU" sz="2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030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500" dirty="0">
                          <a:solidFill>
                            <a:schemeClr val="bg1"/>
                          </a:solidFill>
                        </a:rPr>
                        <a:t>Hälsa (egen)</a:t>
                      </a:r>
                      <a:endParaRPr lang="en-AU" sz="2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500" dirty="0">
                          <a:solidFill>
                            <a:schemeClr val="bg1"/>
                          </a:solidFill>
                        </a:rPr>
                        <a:t>Hälsa (ege</a:t>
                      </a:r>
                      <a:r>
                        <a:rPr lang="sv-SE" sz="2500" baseline="0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sv-SE" sz="2500" dirty="0">
                          <a:solidFill>
                            <a:schemeClr val="bg1"/>
                          </a:solidFill>
                        </a:rPr>
                        <a:t> och andras)</a:t>
                      </a:r>
                      <a:endParaRPr lang="en-AU" sz="2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708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500" dirty="0">
                          <a:solidFill>
                            <a:schemeClr val="bg1"/>
                          </a:solidFill>
                        </a:rPr>
                        <a:t>Status</a:t>
                      </a:r>
                      <a:endParaRPr lang="en-AU" sz="2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500" dirty="0">
                          <a:solidFill>
                            <a:schemeClr val="bg1"/>
                          </a:solidFill>
                        </a:rPr>
                        <a:t>Moral</a:t>
                      </a:r>
                      <a:endParaRPr lang="en-AU" sz="2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893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500" dirty="0">
                          <a:solidFill>
                            <a:schemeClr val="bg1"/>
                          </a:solidFill>
                        </a:rPr>
                        <a:t>Bekvämlighet</a:t>
                      </a:r>
                      <a:endParaRPr lang="en-AU" sz="2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500" dirty="0">
                          <a:solidFill>
                            <a:schemeClr val="bg1"/>
                          </a:solidFill>
                        </a:rPr>
                        <a:t>Kollektivt ansvar (normativ)</a:t>
                      </a:r>
                      <a:endParaRPr lang="en-AU" sz="2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829288"/>
                  </a:ext>
                </a:extLst>
              </a:tr>
            </a:tbl>
          </a:graphicData>
        </a:graphic>
      </p:graphicFrame>
      <p:cxnSp>
        <p:nvCxnSpPr>
          <p:cNvPr id="5" name="Rak pilkoppling 4">
            <a:extLst>
              <a:ext uri="{FF2B5EF4-FFF2-40B4-BE49-F238E27FC236}">
                <a16:creationId xmlns:a16="http://schemas.microsoft.com/office/drawing/2014/main" id="{C358255A-5DC1-40F8-BEB1-B0846A166D06}"/>
              </a:ext>
            </a:extLst>
          </p:cNvPr>
          <p:cNvCxnSpPr>
            <a:cxnSpLocks/>
          </p:cNvCxnSpPr>
          <p:nvPr/>
        </p:nvCxnSpPr>
        <p:spPr>
          <a:xfrm>
            <a:off x="2541588" y="4011930"/>
            <a:ext cx="0" cy="308881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pilkoppling 5">
            <a:extLst>
              <a:ext uri="{FF2B5EF4-FFF2-40B4-BE49-F238E27FC236}">
                <a16:creationId xmlns:a16="http://schemas.microsoft.com/office/drawing/2014/main" id="{B02C3551-3918-44B2-95BE-F02B990CCC0B}"/>
              </a:ext>
            </a:extLst>
          </p:cNvPr>
          <p:cNvCxnSpPr>
            <a:cxnSpLocks/>
          </p:cNvCxnSpPr>
          <p:nvPr/>
        </p:nvCxnSpPr>
        <p:spPr>
          <a:xfrm>
            <a:off x="6500813" y="4011930"/>
            <a:ext cx="0" cy="308881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 6">
            <a:extLst>
              <a:ext uri="{FF2B5EF4-FFF2-40B4-BE49-F238E27FC236}">
                <a16:creationId xmlns:a16="http://schemas.microsoft.com/office/drawing/2014/main" id="{BA180DC3-D3E7-42A0-8DB8-7DA66762754B}"/>
              </a:ext>
            </a:extLst>
          </p:cNvPr>
          <p:cNvSpPr/>
          <p:nvPr/>
        </p:nvSpPr>
        <p:spPr>
          <a:xfrm>
            <a:off x="1089483" y="4463217"/>
            <a:ext cx="2904210" cy="1574817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500" i="1" dirty="0" err="1"/>
              <a:t>Självförmåga</a:t>
            </a:r>
            <a:endParaRPr lang="sv-SE" sz="2500" i="1" dirty="0"/>
          </a:p>
          <a:p>
            <a:pPr algn="ctr"/>
            <a:r>
              <a:rPr lang="sv-SE" sz="2500" i="1" dirty="0"/>
              <a:t>(faktor 1)</a:t>
            </a:r>
            <a:endParaRPr lang="en-AU" sz="2500" i="1" dirty="0"/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69603B38-C394-4137-9223-C2DE6FC4D76E}"/>
              </a:ext>
            </a:extLst>
          </p:cNvPr>
          <p:cNvSpPr/>
          <p:nvPr/>
        </p:nvSpPr>
        <p:spPr>
          <a:xfrm>
            <a:off x="5048710" y="4463218"/>
            <a:ext cx="2904207" cy="157481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500" i="1" dirty="0"/>
              <a:t>Kollektiv förmåga</a:t>
            </a:r>
          </a:p>
          <a:p>
            <a:pPr algn="ctr"/>
            <a:r>
              <a:rPr lang="sv-SE" sz="2500" i="1" dirty="0"/>
              <a:t>(faktor 2)</a:t>
            </a:r>
            <a:endParaRPr lang="en-AU" sz="2500" i="1" dirty="0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53EC9B05-F3DE-4845-9095-432BE48F0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dirty="0"/>
              <a:t>Budskapens innehåll</a:t>
            </a:r>
          </a:p>
        </p:txBody>
      </p:sp>
    </p:spTree>
    <p:extLst>
      <p:ext uri="{BB962C8B-B14F-4D97-AF65-F5344CB8AC3E}">
        <p14:creationId xmlns:p14="http://schemas.microsoft.com/office/powerpoint/2010/main" val="945208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1F69A0E-6BB9-4343-ADDE-752F9D05CC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8791144"/>
              </p:ext>
            </p:extLst>
          </p:nvPr>
        </p:nvGraphicFramePr>
        <p:xfrm>
          <a:off x="1520190" y="2274805"/>
          <a:ext cx="7166610" cy="3988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95887E08-9589-4DD7-9788-9BB10BEF1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4620"/>
            <a:ext cx="6608762" cy="1520185"/>
          </a:xfr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200" dirty="0">
                <a:latin typeface="Elephant" panose="02020904090505020303" pitchFamily="18" charset="0"/>
              </a:rPr>
              <a:t>	</a:t>
            </a:r>
          </a:p>
          <a:p>
            <a:pPr marL="0" indent="0">
              <a:buNone/>
            </a:pPr>
            <a:r>
              <a:rPr lang="sv-SE" sz="2200" dirty="0">
                <a:latin typeface="Elephant" panose="02020904090505020303" pitchFamily="18" charset="0"/>
              </a:rPr>
              <a:t>	Kollektiv förmåga och altruistiska 	budskap mer motiverande för alla segment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582E131-7681-41ED-AE24-4A57E71DA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1316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FDCD538-D8E7-47E5-971C-AA11F79D3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690" y="1671029"/>
            <a:ext cx="3440430" cy="351594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v-SE" sz="2400" dirty="0"/>
              <a:t>Kvinnor</a:t>
            </a:r>
          </a:p>
          <a:p>
            <a:pPr>
              <a:lnSpc>
                <a:spcPct val="150000"/>
              </a:lnSpc>
            </a:pPr>
            <a:r>
              <a:rPr lang="sv-SE" sz="2400" dirty="0"/>
              <a:t>Unga och äldre </a:t>
            </a:r>
          </a:p>
          <a:p>
            <a:pPr>
              <a:lnSpc>
                <a:spcPct val="150000"/>
              </a:lnSpc>
            </a:pPr>
            <a:r>
              <a:rPr lang="sv-SE" sz="2400" dirty="0"/>
              <a:t>Högre utb. nivå </a:t>
            </a:r>
          </a:p>
          <a:p>
            <a:pPr>
              <a:lnSpc>
                <a:spcPct val="150000"/>
              </a:lnSpc>
            </a:pPr>
            <a:r>
              <a:rPr lang="sv-SE" sz="2400" dirty="0"/>
              <a:t>Invånare i större och mindre städer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373AD31D-DB32-4D67-B93A-35FBFC9B0C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432527"/>
              </p:ext>
            </p:extLst>
          </p:nvPr>
        </p:nvGraphicFramePr>
        <p:xfrm>
          <a:off x="457200" y="1787405"/>
          <a:ext cx="4789170" cy="3139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48080">
                  <a:extLst>
                    <a:ext uri="{9D8B030D-6E8A-4147-A177-3AD203B41FA5}">
                      <a16:colId xmlns:a16="http://schemas.microsoft.com/office/drawing/2014/main" val="2329216087"/>
                    </a:ext>
                  </a:extLst>
                </a:gridCol>
                <a:gridCol w="3041090">
                  <a:extLst>
                    <a:ext uri="{9D8B030D-6E8A-4147-A177-3AD203B41FA5}">
                      <a16:colId xmlns:a16="http://schemas.microsoft.com/office/drawing/2014/main" val="1722750583"/>
                    </a:ext>
                  </a:extLst>
                </a:gridCol>
              </a:tblGrid>
              <a:tr h="0">
                <a:tc rowSpan="5">
                  <a:txBody>
                    <a:bodyPr/>
                    <a:lstStyle/>
                    <a:p>
                      <a:pPr algn="l"/>
                      <a:r>
                        <a:rPr lang="en-AU" sz="2200" dirty="0" err="1"/>
                        <a:t>Större</a:t>
                      </a:r>
                      <a:r>
                        <a:rPr lang="en-AU" sz="2200" dirty="0"/>
                        <a:t> </a:t>
                      </a:r>
                      <a:r>
                        <a:rPr lang="en-AU" sz="2200" dirty="0" err="1"/>
                        <a:t>effekt</a:t>
                      </a:r>
                      <a:endParaRPr lang="en-AU" sz="2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2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2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2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2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2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2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2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200" dirty="0" err="1"/>
                        <a:t>Mindre</a:t>
                      </a:r>
                      <a:r>
                        <a:rPr lang="en-AU" sz="2200" dirty="0"/>
                        <a:t> </a:t>
                      </a:r>
                      <a:r>
                        <a:rPr lang="en-AU" sz="2200" dirty="0" err="1"/>
                        <a:t>effekt</a:t>
                      </a:r>
                      <a:endParaRPr lang="en-AU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dirty="0"/>
                        <a:t>Hög klimatmoral</a:t>
                      </a:r>
                      <a:endParaRPr lang="en-AU" sz="22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43127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AU" sz="2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200" dirty="0"/>
                        <a:t>Hållbar resvana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55797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200" dirty="0" err="1"/>
                        <a:t>Förespråkar</a:t>
                      </a:r>
                      <a:r>
                        <a:rPr lang="en-AU" sz="2200" dirty="0"/>
                        <a:t> </a:t>
                      </a:r>
                      <a:r>
                        <a:rPr lang="en-AU" sz="2200" dirty="0" err="1"/>
                        <a:t>en</a:t>
                      </a:r>
                      <a:r>
                        <a:rPr lang="en-AU" sz="2200" dirty="0"/>
                        <a:t> </a:t>
                      </a:r>
                      <a:r>
                        <a:rPr lang="en-AU" sz="2200" dirty="0" err="1"/>
                        <a:t>begränsning</a:t>
                      </a:r>
                      <a:r>
                        <a:rPr lang="en-AU" sz="2200" dirty="0"/>
                        <a:t> av </a:t>
                      </a:r>
                      <a:r>
                        <a:rPr lang="en-AU" sz="2200" dirty="0" err="1"/>
                        <a:t>bilismen</a:t>
                      </a:r>
                      <a:endParaRPr lang="en-AU" sz="22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96887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2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200" dirty="0"/>
                        <a:t>Gillar cykling och ser det som ett hälsosamt och snabbt färdmedel</a:t>
                      </a:r>
                      <a:endParaRPr lang="en-AU" sz="22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56577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AU" sz="2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200" dirty="0"/>
                        <a:t>Pendlingstid &gt; 60 min</a:t>
                      </a:r>
                      <a:endParaRPr lang="en-AU" sz="22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978589"/>
                  </a:ext>
                </a:extLst>
              </a:tr>
            </a:tbl>
          </a:graphicData>
        </a:graphic>
      </p:graphicFrame>
      <p:graphicFrame>
        <p:nvGraphicFramePr>
          <p:cNvPr id="5" name="Tabell 18">
            <a:extLst>
              <a:ext uri="{FF2B5EF4-FFF2-40B4-BE49-F238E27FC236}">
                <a16:creationId xmlns:a16="http://schemas.microsoft.com/office/drawing/2014/main" id="{F649F846-ECDC-4418-B1ED-2C6F6E8A3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398048"/>
              </p:ext>
            </p:extLst>
          </p:nvPr>
        </p:nvGraphicFramePr>
        <p:xfrm>
          <a:off x="457200" y="4926845"/>
          <a:ext cx="1748790" cy="376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8790">
                  <a:extLst>
                    <a:ext uri="{9D8B030D-6E8A-4147-A177-3AD203B41FA5}">
                      <a16:colId xmlns:a16="http://schemas.microsoft.com/office/drawing/2014/main" val="886775379"/>
                    </a:ext>
                  </a:extLst>
                </a:gridCol>
              </a:tblGrid>
              <a:tr h="376502"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R2 score ≈ 0.50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823185"/>
                  </a:ext>
                </a:extLst>
              </a:tr>
            </a:tbl>
          </a:graphicData>
        </a:graphic>
      </p:graphicFrame>
      <p:sp>
        <p:nvSpPr>
          <p:cNvPr id="6" name="Rubrik 1">
            <a:extLst>
              <a:ext uri="{FF2B5EF4-FFF2-40B4-BE49-F238E27FC236}">
                <a16:creationId xmlns:a16="http://schemas.microsoft.com/office/drawing/2014/main" id="{4641FFD4-6DC9-4CF4-BFEE-23F36FD2C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7488"/>
            <a:ext cx="8229600" cy="1143000"/>
          </a:xfrm>
        </p:spPr>
        <p:txBody>
          <a:bodyPr/>
          <a:lstStyle/>
          <a:p>
            <a:r>
              <a:rPr lang="sv-SE" dirty="0"/>
              <a:t>Vad </a:t>
            </a:r>
            <a:r>
              <a:rPr lang="sv-SE"/>
              <a:t>påverkar motivationen?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080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Slutsatser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Kollektiv förmåga och altruistiska 	budskap mer motiverande för alla segment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Viktigt att tänka på beteendeförändringsstadie och att målgruppsanpassa</a:t>
            </a:r>
          </a:p>
          <a:p>
            <a:pPr marL="0" indent="0">
              <a:buNone/>
            </a:pPr>
            <a:endParaRPr lang="sv-S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Vikten av personliga normer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En utmaning att motivera de mest hängivna bilförarna</a:t>
            </a:r>
          </a:p>
        </p:txBody>
      </p:sp>
    </p:spTree>
    <p:extLst>
      <p:ext uri="{BB962C8B-B14F-4D97-AF65-F5344CB8AC3E}">
        <p14:creationId xmlns:p14="http://schemas.microsoft.com/office/powerpoint/2010/main" val="3945357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D2C72AD-CBC7-418C-B871-1179DBA2367D}"/>
              </a:ext>
            </a:extLst>
          </p:cNvPr>
          <p:cNvSpPr txBox="1">
            <a:spLocks/>
          </p:cNvSpPr>
          <p:nvPr/>
        </p:nvSpPr>
        <p:spPr>
          <a:xfrm>
            <a:off x="468630" y="491003"/>
            <a:ext cx="8263890" cy="4378663"/>
          </a:xfrm>
          <a:prstGeom prst="rect">
            <a:avLst/>
          </a:prstGeom>
          <a:solidFill>
            <a:schemeClr val="tx2"/>
          </a:solidFill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2000" b="1" dirty="0">
                <a:solidFill>
                  <a:schemeClr val="bg1"/>
                </a:solidFill>
              </a:rPr>
              <a:t>Finns </a:t>
            </a:r>
            <a:r>
              <a:rPr lang="en-GB" sz="2000" b="1" dirty="0" err="1">
                <a:solidFill>
                  <a:schemeClr val="bg1"/>
                </a:solidFill>
              </a:rPr>
              <a:t>även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på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K2:s</a:t>
            </a:r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>
                <a:solidFill>
                  <a:schemeClr val="bg1"/>
                </a:solidFill>
              </a:rPr>
              <a:t>hemsida</a:t>
            </a:r>
            <a:r>
              <a:rPr lang="en-GB" sz="2000" b="1" dirty="0">
                <a:solidFill>
                  <a:schemeClr val="bg1"/>
                </a:solidFill>
              </a:rPr>
              <a:t>:</a:t>
            </a:r>
          </a:p>
          <a:p>
            <a:pPr marL="0" indent="0">
              <a:buFont typeface="Arial"/>
              <a:buNone/>
            </a:pPr>
            <a:endParaRPr lang="en-GB" sz="2000" dirty="0">
              <a:solidFill>
                <a:schemeClr val="bg1"/>
              </a:solidFill>
            </a:endParaRPr>
          </a:p>
          <a:p>
            <a:pPr marL="0" indent="0">
              <a:buFont typeface="Arial"/>
              <a:buNone/>
            </a:pPr>
            <a:r>
              <a:rPr lang="en-GB" sz="2000" dirty="0">
                <a:solidFill>
                  <a:schemeClr val="bg1"/>
                </a:solidFill>
              </a:rPr>
              <a:t>Andersson, A.; </a:t>
            </a:r>
            <a:r>
              <a:rPr lang="en-GB" sz="2000" dirty="0" err="1">
                <a:solidFill>
                  <a:schemeClr val="bg1"/>
                </a:solidFill>
              </a:rPr>
              <a:t>Winslott</a:t>
            </a:r>
            <a:r>
              <a:rPr lang="en-GB" sz="2000" dirty="0">
                <a:solidFill>
                  <a:schemeClr val="bg1"/>
                </a:solidFill>
              </a:rPr>
              <a:t> Hiselius, L.; Adell, E. </a:t>
            </a:r>
            <a:r>
              <a:rPr lang="en-US" sz="2000" dirty="0">
                <a:solidFill>
                  <a:schemeClr val="bg1"/>
                </a:solidFill>
              </a:rPr>
              <a:t>The effect of marketing messages on the motivation to reduce private car use in different segments. Transp. Policy. </a:t>
            </a:r>
            <a:r>
              <a:rPr lang="sv-SE" sz="2000" dirty="0">
                <a:solidFill>
                  <a:schemeClr val="bg1"/>
                </a:solidFill>
              </a:rPr>
              <a:t>2020, 90, 22-30. </a:t>
            </a:r>
          </a:p>
          <a:p>
            <a:pPr marL="0" indent="0">
              <a:buFont typeface="Arial"/>
              <a:buNone/>
            </a:pPr>
            <a:r>
              <a:rPr lang="sv-SE" sz="2000" u="sng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https://www.sciencedirect.com/science/article/abs/pii/S0967070X19305311?via%3Dihub</a:t>
            </a:r>
            <a:endParaRPr lang="sv-SE" sz="2000" dirty="0">
              <a:solidFill>
                <a:schemeClr val="bg1"/>
              </a:solidFill>
            </a:endParaRPr>
          </a:p>
          <a:p>
            <a:pPr marL="0" indent="0">
              <a:buFont typeface="Arial"/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Font typeface="Arial"/>
              <a:buNone/>
            </a:pPr>
            <a:r>
              <a:rPr lang="en-US" sz="2000" dirty="0">
                <a:solidFill>
                  <a:schemeClr val="bg1"/>
                </a:solidFill>
              </a:rPr>
              <a:t>Andersson, A. Is climate morality the answer? Preconditions affecting the motivation to decrease private car use. Transp. Res. Part D Transp. Environ. </a:t>
            </a:r>
            <a:r>
              <a:rPr lang="sv-SE" sz="2000" dirty="0">
                <a:solidFill>
                  <a:schemeClr val="bg1"/>
                </a:solidFill>
              </a:rPr>
              <a:t>2020, 78, 102198.</a:t>
            </a:r>
          </a:p>
          <a:p>
            <a:pPr marL="0" indent="0">
              <a:buFont typeface="Arial"/>
              <a:buNone/>
            </a:pPr>
            <a:r>
              <a:rPr lang="sv-SE" sz="2000" u="sng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https://www.sciencedirect.com/science/article/pii/S1361920919307692?via%3Dihub</a:t>
            </a:r>
            <a:endParaRPr lang="sv-SE" sz="20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A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864397"/>
      </p:ext>
    </p:extLst>
  </p:cSld>
  <p:clrMapOvr>
    <a:masterClrMapping/>
  </p:clrMapOvr>
</p:sld>
</file>

<file path=ppt/theme/theme1.xml><?xml version="1.0" encoding="utf-8"?>
<a:theme xmlns:a="http://schemas.openxmlformats.org/drawingml/2006/main" name="K2-PPT">
  <a:themeElements>
    <a:clrScheme name="K2 Theme Colors">
      <a:dk1>
        <a:srgbClr val="1C1C1C"/>
      </a:dk1>
      <a:lt1>
        <a:sysClr val="window" lastClr="FFFFFF"/>
      </a:lt1>
      <a:dk2>
        <a:srgbClr val="F17E26"/>
      </a:dk2>
      <a:lt2>
        <a:srgbClr val="FFFFFF"/>
      </a:lt2>
      <a:accent1>
        <a:srgbClr val="359C9E"/>
      </a:accent1>
      <a:accent2>
        <a:srgbClr val="FC3507"/>
      </a:accent2>
      <a:accent3>
        <a:srgbClr val="F8B51B"/>
      </a:accent3>
      <a:accent4>
        <a:srgbClr val="40A96D"/>
      </a:accent4>
      <a:accent5>
        <a:srgbClr val="F6B070"/>
      </a:accent5>
      <a:accent6>
        <a:srgbClr val="FCE4C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7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FEE45729-7E29-4F79-880F-251E94E32564}">
  <we:reference id="wa104178141" version="3.10.0.124" store="sv-SE" storeType="OMEX"/>
  <we:alternateReferences>
    <we:reference id="wa104178141" version="3.10.0.124" store="sv-SE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PPT-mall</Template>
  <TotalTime>658</TotalTime>
  <Words>746</Words>
  <Application>Microsoft Office PowerPoint</Application>
  <PresentationFormat>Bildspel på skärmen (4:3)</PresentationFormat>
  <Paragraphs>95</Paragraphs>
  <Slides>8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Elephant</vt:lpstr>
      <vt:lpstr>Times New Roman</vt:lpstr>
      <vt:lpstr>K2-PPT</vt:lpstr>
      <vt:lpstr>Marknadsföring och motivation för att minska bilresandet</vt:lpstr>
      <vt:lpstr>Frågeställningar</vt:lpstr>
      <vt:lpstr>Två latenta budskap</vt:lpstr>
      <vt:lpstr>Budskapens innehåll</vt:lpstr>
      <vt:lpstr>PowerPoint-presentation</vt:lpstr>
      <vt:lpstr>Vad påverkar motivationen?</vt:lpstr>
      <vt:lpstr>Slutsatser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på presentationen</dc:title>
  <dc:creator>Standard</dc:creator>
  <cp:lastModifiedBy>Hanna Holm</cp:lastModifiedBy>
  <cp:revision>9</cp:revision>
  <dcterms:created xsi:type="dcterms:W3CDTF">2016-03-02T11:12:30Z</dcterms:created>
  <dcterms:modified xsi:type="dcterms:W3CDTF">2020-04-21T13:14:11Z</dcterms:modified>
</cp:coreProperties>
</file>