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5" r:id="rId3"/>
    <p:sldId id="346" r:id="rId4"/>
    <p:sldId id="347" r:id="rId5"/>
    <p:sldId id="349" r:id="rId6"/>
    <p:sldId id="348" r:id="rId7"/>
    <p:sldId id="350" r:id="rId8"/>
    <p:sldId id="351" r:id="rId9"/>
    <p:sldId id="352" r:id="rId10"/>
  </p:sldIdLst>
  <p:sldSz cx="12192000" cy="6858000"/>
  <p:notesSz cx="9931400" cy="6794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Persson" initials="J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51B"/>
    <a:srgbClr val="008FFA"/>
    <a:srgbClr val="159BFF"/>
    <a:srgbClr val="00CC66"/>
    <a:srgbClr val="727272"/>
    <a:srgbClr val="40A96D"/>
    <a:srgbClr val="FC2B07"/>
    <a:srgbClr val="359C9E"/>
    <a:srgbClr val="F1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77823" autoAdjust="0"/>
  </p:normalViewPr>
  <p:slideViewPr>
    <p:cSldViewPr snapToGrid="0" snapToObjects="1">
      <p:cViewPr varScale="1">
        <p:scale>
          <a:sx n="52" d="100"/>
          <a:sy n="52" d="100"/>
        </p:scale>
        <p:origin x="96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8615\Box%20Sync\&#197;SE\&#197;se\Projekt\K2%20-%20AI\Resultatkonferensen%202020\Literature_classific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8615\Box%20Sync\&#197;SE\&#197;se\Projekt\K2%20-%20AI\Resultatkonferensen%202020\Literature_classific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8615\Box%20Sync\&#197;SE\&#197;se\Projekt\K2%20-%20AI\Resultatkonferensen%202020\Literature_classific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8615\Box%20Sync\&#197;SE\&#197;se\Projekt\K2%20-%20AI\Resultatkonferensen%202020\Literature_classific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8615\Box%20Sync\&#197;SE\&#197;se\Projekt\K2%20-%20AI\Resultatkonferensen%202020\Literature_classific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8615\Box%20Sync\&#197;SE\&#197;se\Projekt\K2%20-%20AI\Resultatkonferensen%202020\Literature_classific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Sheet4!$C$68:$C$75</c:f>
              <c:strCache>
                <c:ptCount val="8"/>
                <c:pt idx="0">
                  <c:v>Övervaknings-/managementstöd</c:v>
                </c:pt>
                <c:pt idx="1">
                  <c:v>Förutspå/förstå resenärers beteenden</c:v>
                </c:pt>
                <c:pt idx="2">
                  <c:v>Stöd för tidtabellsläggning</c:v>
                </c:pt>
                <c:pt idx="3">
                  <c:v>Systemanalys och systemplanering</c:v>
                </c:pt>
                <c:pt idx="4">
                  <c:v>Underhållsstöd</c:v>
                </c:pt>
                <c:pt idx="5">
                  <c:v>Förbättra resupplevelse</c:v>
                </c:pt>
                <c:pt idx="6">
                  <c:v>Stöd för förbättrad resetjänst</c:v>
                </c:pt>
                <c:pt idx="7">
                  <c:v>Balansering av mängden hyrcyklar</c:v>
                </c:pt>
              </c:strCache>
            </c:strRef>
          </c:cat>
          <c:val>
            <c:numRef>
              <c:f>Sheet4!$D$68:$D$75</c:f>
              <c:numCache>
                <c:formatCode>General</c:formatCode>
                <c:ptCount val="8"/>
                <c:pt idx="0">
                  <c:v>16</c:v>
                </c:pt>
                <c:pt idx="1">
                  <c:v>15</c:v>
                </c:pt>
                <c:pt idx="2">
                  <c:v>8</c:v>
                </c:pt>
                <c:pt idx="3">
                  <c:v>8</c:v>
                </c:pt>
                <c:pt idx="4">
                  <c:v>2</c:v>
                </c:pt>
                <c:pt idx="5">
                  <c:v>12</c:v>
                </c:pt>
                <c:pt idx="6">
                  <c:v>8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C-42D2-9727-A79E84E8E8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2871359"/>
        <c:axId val="682876351"/>
      </c:barChart>
      <c:catAx>
        <c:axId val="682871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2876351"/>
        <c:crosses val="autoZero"/>
        <c:auto val="1"/>
        <c:lblAlgn val="ctr"/>
        <c:lblOffset val="100"/>
        <c:noMultiLvlLbl val="0"/>
      </c:catAx>
      <c:valAx>
        <c:axId val="682876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28713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Sheet4!$C$34:$C$39</c:f>
              <c:strCache>
                <c:ptCount val="6"/>
                <c:pt idx="0">
                  <c:v>Operatörer</c:v>
                </c:pt>
                <c:pt idx="1">
                  <c:v>Resenärer</c:v>
                </c:pt>
                <c:pt idx="2">
                  <c:v>Planeringsavd. kollektivtrafik</c:v>
                </c:pt>
                <c:pt idx="3">
                  <c:v>Planeringsavd. stadsmiljö</c:v>
                </c:pt>
                <c:pt idx="4">
                  <c:v>Kollektivtrafikmyndighet</c:v>
                </c:pt>
                <c:pt idx="5">
                  <c:v>Oklar/annan</c:v>
                </c:pt>
              </c:strCache>
            </c:strRef>
          </c:cat>
          <c:val>
            <c:numRef>
              <c:f>Sheet4!$D$34:$D$39</c:f>
              <c:numCache>
                <c:formatCode>General</c:formatCode>
                <c:ptCount val="6"/>
                <c:pt idx="0">
                  <c:v>36</c:v>
                </c:pt>
                <c:pt idx="1">
                  <c:v>17</c:v>
                </c:pt>
                <c:pt idx="2">
                  <c:v>15</c:v>
                </c:pt>
                <c:pt idx="3">
                  <c:v>14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1-45EA-8B23-EB89F33571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88098464"/>
        <c:axId val="988095968"/>
      </c:barChart>
      <c:catAx>
        <c:axId val="98809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88095968"/>
        <c:crosses val="autoZero"/>
        <c:auto val="1"/>
        <c:lblAlgn val="ctr"/>
        <c:lblOffset val="100"/>
        <c:noMultiLvlLbl val="0"/>
      </c:catAx>
      <c:valAx>
        <c:axId val="98809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8809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Sheet4!$C$52:$C$55</c:f>
              <c:strCache>
                <c:ptCount val="4"/>
                <c:pt idx="0">
                  <c:v>Buss</c:v>
                </c:pt>
                <c:pt idx="1">
                  <c:v>Spårbunden trafik inkl. tåg, metro och light rail</c:v>
                </c:pt>
                <c:pt idx="2">
                  <c:v>Hyrcyklar</c:v>
                </c:pt>
                <c:pt idx="3">
                  <c:v>Hela transportnätverket</c:v>
                </c:pt>
              </c:strCache>
            </c:strRef>
          </c:cat>
          <c:val>
            <c:numRef>
              <c:f>Sheet4!$D$52:$D$55</c:f>
              <c:numCache>
                <c:formatCode>General</c:formatCode>
                <c:ptCount val="4"/>
                <c:pt idx="0">
                  <c:v>50</c:v>
                </c:pt>
                <c:pt idx="1">
                  <c:v>26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05-4256-B1DE-B9E2732F5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007695"/>
        <c:axId val="554997711"/>
      </c:barChart>
      <c:catAx>
        <c:axId val="55500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4997711"/>
        <c:crosses val="autoZero"/>
        <c:auto val="1"/>
        <c:lblAlgn val="ctr"/>
        <c:lblOffset val="100"/>
        <c:noMultiLvlLbl val="0"/>
      </c:catAx>
      <c:valAx>
        <c:axId val="554997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55007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Sheet5!$D$30:$G$30</c:f>
              <c:strCache>
                <c:ptCount val="4"/>
                <c:pt idx="0">
                  <c:v>Data kopplad till resenärer</c:v>
                </c:pt>
                <c:pt idx="1">
                  <c:v>Data kopplad till KT-systemet</c:v>
                </c:pt>
                <c:pt idx="2">
                  <c:v>Data kopplad till utomhusmiljöer</c:v>
                </c:pt>
                <c:pt idx="3">
                  <c:v>Data kopplad till vägar och privata bilar</c:v>
                </c:pt>
              </c:strCache>
            </c:strRef>
          </c:cat>
          <c:val>
            <c:numRef>
              <c:f>Sheet5!$D$31:$G$31</c:f>
              <c:numCache>
                <c:formatCode>General</c:formatCode>
                <c:ptCount val="4"/>
                <c:pt idx="0">
                  <c:v>45</c:v>
                </c:pt>
                <c:pt idx="1">
                  <c:v>50</c:v>
                </c:pt>
                <c:pt idx="2">
                  <c:v>18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5-428C-AA67-6EEC40F95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9388384"/>
        <c:axId val="1399385472"/>
      </c:barChart>
      <c:catAx>
        <c:axId val="139938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399385472"/>
        <c:crosses val="autoZero"/>
        <c:auto val="1"/>
        <c:lblAlgn val="ctr"/>
        <c:lblOffset val="100"/>
        <c:noMultiLvlLbl val="0"/>
      </c:catAx>
      <c:valAx>
        <c:axId val="1399385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39938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Sheet5!$E$33:$F$33</c:f>
              <c:strCache>
                <c:ptCount val="2"/>
                <c:pt idx="0">
                  <c:v>Historisk data</c:v>
                </c:pt>
                <c:pt idx="1">
                  <c:v>Realtidsdata</c:v>
                </c:pt>
              </c:strCache>
            </c:strRef>
          </c:cat>
          <c:val>
            <c:numRef>
              <c:f>Sheet5!$E$34:$F$34</c:f>
              <c:numCache>
                <c:formatCode>General</c:formatCode>
                <c:ptCount val="2"/>
                <c:pt idx="0">
                  <c:v>97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9-436C-94ED-C9377D664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9389632"/>
        <c:axId val="1399387136"/>
      </c:barChart>
      <c:catAx>
        <c:axId val="13993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399387136"/>
        <c:crosses val="autoZero"/>
        <c:auto val="1"/>
        <c:lblAlgn val="ctr"/>
        <c:lblOffset val="100"/>
        <c:noMultiLvlLbl val="0"/>
      </c:catAx>
      <c:valAx>
        <c:axId val="139938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39938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Sheet5!$G$33:$I$33</c:f>
              <c:strCache>
                <c:ptCount val="3"/>
                <c:pt idx="0">
                  <c:v>Sensordata</c:v>
                </c:pt>
                <c:pt idx="1">
                  <c:v>Data från enkäter</c:v>
                </c:pt>
                <c:pt idx="2">
                  <c:v>Dokumentation</c:v>
                </c:pt>
              </c:strCache>
            </c:strRef>
          </c:cat>
          <c:val>
            <c:numRef>
              <c:f>Sheet5!$G$34:$I$34</c:f>
              <c:numCache>
                <c:formatCode>General</c:formatCode>
                <c:ptCount val="3"/>
                <c:pt idx="0">
                  <c:v>65</c:v>
                </c:pt>
                <c:pt idx="1">
                  <c:v>14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09-47A9-9C7B-74E220A2A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2323216"/>
        <c:axId val="1232320304"/>
      </c:barChart>
      <c:catAx>
        <c:axId val="123232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32320304"/>
        <c:crosses val="autoZero"/>
        <c:auto val="1"/>
        <c:lblAlgn val="ctr"/>
        <c:lblOffset val="100"/>
        <c:noMultiLvlLbl val="0"/>
      </c:catAx>
      <c:valAx>
        <c:axId val="123232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3232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2380555"/>
          </a:xfrm>
          <a:prstGeom prst="rect">
            <a:avLst/>
          </a:prstGeom>
        </p:spPr>
        <p:txBody>
          <a:bodyPr vert="horz" lIns="187361" tIns="93680" rIns="187361" bIns="93680" rtlCol="0"/>
          <a:lstStyle>
            <a:lvl1pPr algn="l">
              <a:defRPr sz="2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5" y="0"/>
            <a:ext cx="4303607" cy="2380555"/>
          </a:xfrm>
          <a:prstGeom prst="rect">
            <a:avLst/>
          </a:prstGeom>
        </p:spPr>
        <p:txBody>
          <a:bodyPr vert="horz" lIns="187361" tIns="93680" rIns="187361" bIns="93680" rtlCol="0"/>
          <a:lstStyle>
            <a:lvl1pPr algn="r">
              <a:defRPr sz="2500"/>
            </a:lvl1pPr>
          </a:lstStyle>
          <a:p>
            <a:fld id="{F1BDC9FD-14EE-5141-8189-CCA9C53A5AC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5222277"/>
            <a:ext cx="4303607" cy="2380555"/>
          </a:xfrm>
          <a:prstGeom prst="rect">
            <a:avLst/>
          </a:prstGeom>
        </p:spPr>
        <p:txBody>
          <a:bodyPr vert="horz" lIns="187361" tIns="93680" rIns="187361" bIns="93680" rtlCol="0" anchor="b"/>
          <a:lstStyle>
            <a:lvl1pPr algn="l">
              <a:defRPr sz="25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5" y="45222277"/>
            <a:ext cx="4303607" cy="2380555"/>
          </a:xfrm>
          <a:prstGeom prst="rect">
            <a:avLst/>
          </a:prstGeom>
        </p:spPr>
        <p:txBody>
          <a:bodyPr vert="horz" lIns="187361" tIns="93680" rIns="187361" bIns="93680" rtlCol="0" anchor="b"/>
          <a:lstStyle>
            <a:lvl1pPr algn="r">
              <a:defRPr sz="25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2388823"/>
          </a:xfrm>
          <a:prstGeom prst="rect">
            <a:avLst/>
          </a:prstGeom>
        </p:spPr>
        <p:txBody>
          <a:bodyPr vert="horz" lIns="187361" tIns="93680" rIns="187361" bIns="93680" rtlCol="0"/>
          <a:lstStyle>
            <a:lvl1pPr algn="l">
              <a:defRPr sz="25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2388823"/>
          </a:xfrm>
          <a:prstGeom prst="rect">
            <a:avLst/>
          </a:prstGeom>
        </p:spPr>
        <p:txBody>
          <a:bodyPr vert="horz" lIns="187361" tIns="93680" rIns="187361" bIns="93680" rtlCol="0"/>
          <a:lstStyle>
            <a:lvl1pPr algn="r">
              <a:defRPr sz="2500"/>
            </a:lvl1pPr>
          </a:lstStyle>
          <a:p>
            <a:fld id="{4E17484E-2378-47ED-8EEF-2055DD8AD431}" type="datetimeFigureOut">
              <a:rPr lang="sv-SE" smtClean="0"/>
              <a:t>2020-04-21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-9317038" y="5951538"/>
            <a:ext cx="28565476" cy="160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87361" tIns="93680" rIns="187361" bIns="9368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3140" y="22912839"/>
            <a:ext cx="7945120" cy="18746869"/>
          </a:xfrm>
          <a:prstGeom prst="rect">
            <a:avLst/>
          </a:prstGeom>
        </p:spPr>
        <p:txBody>
          <a:bodyPr vert="horz" lIns="187361" tIns="93680" rIns="187361" bIns="9368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45222280"/>
            <a:ext cx="4303607" cy="2388818"/>
          </a:xfrm>
          <a:prstGeom prst="rect">
            <a:avLst/>
          </a:prstGeom>
        </p:spPr>
        <p:txBody>
          <a:bodyPr vert="horz" lIns="187361" tIns="93680" rIns="187361" bIns="93680" rtlCol="0" anchor="b"/>
          <a:lstStyle>
            <a:lvl1pPr algn="l">
              <a:defRPr sz="25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5495" y="45222280"/>
            <a:ext cx="4303607" cy="2388818"/>
          </a:xfrm>
          <a:prstGeom prst="rect">
            <a:avLst/>
          </a:prstGeom>
        </p:spPr>
        <p:txBody>
          <a:bodyPr vert="horz" lIns="187361" tIns="93680" rIns="187361" bIns="93680" rtlCol="0" anchor="b"/>
          <a:lstStyle>
            <a:lvl1pPr algn="r">
              <a:defRPr sz="2500"/>
            </a:lvl1pPr>
          </a:lstStyle>
          <a:p>
            <a:fld id="{FE71EA30-B4F6-4CF1-95E1-1266E04831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191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1EA30-B4F6-4CF1-95E1-1266E048319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569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1EA30-B4F6-4CF1-95E1-1266E048319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6685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1EA30-B4F6-4CF1-95E1-1266E048319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298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1EA30-B4F6-4CF1-95E1-1266E048319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676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1EA30-B4F6-4CF1-95E1-1266E048319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097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1EA30-B4F6-4CF1-95E1-1266E048319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949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1EA30-B4F6-4CF1-95E1-1266E048319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73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17569"/>
            <a:ext cx="103632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7884"/>
            <a:ext cx="85344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" y="2651467"/>
            <a:ext cx="250246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6"/>
            <a:ext cx="12192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8416" y="1140961"/>
            <a:ext cx="5093985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9087" y="1140961"/>
            <a:ext cx="4974951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12192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729" y="6426145"/>
            <a:ext cx="478671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6488414" y="5427962"/>
            <a:ext cx="5093985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9697" y="1361527"/>
            <a:ext cx="2972608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6"/>
            <a:ext cx="12192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76749"/>
            <a:ext cx="10972800" cy="42494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12192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729" y="6426145"/>
            <a:ext cx="478671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12192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4429"/>
            <a:ext cx="109728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844770" y="4259209"/>
            <a:ext cx="250246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3131"/>
            <a:ext cx="53848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3131"/>
            <a:ext cx="53848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12192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729" y="6426145"/>
            <a:ext cx="478671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12192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12192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729" y="6426145"/>
            <a:ext cx="478671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12192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729" y="6426145"/>
            <a:ext cx="478671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12192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729" y="6426145"/>
            <a:ext cx="478671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09600" y="1797723"/>
            <a:ext cx="10972800" cy="40243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12192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729" y="6426145"/>
            <a:ext cx="478671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127840" y="1685704"/>
            <a:ext cx="8386256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12192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03729" y="6426145"/>
            <a:ext cx="478671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127840" y="5427962"/>
            <a:ext cx="8386256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an.a.persson@mau.se" TargetMode="External"/><Relationship Id="rId2" Type="http://schemas.openxmlformats.org/officeDocument/2006/relationships/hyperlink" Target="mailto:ase.jevinger@mau.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Hur kan vi använda AI i kollektivtrafiken?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BB76F2-3080-4D4C-9C8A-B4E8C49E6737}"/>
              </a:ext>
            </a:extLst>
          </p:cNvPr>
          <p:cNvSpPr txBox="1"/>
          <p:nvPr/>
        </p:nvSpPr>
        <p:spPr>
          <a:xfrm>
            <a:off x="1034266" y="3200399"/>
            <a:ext cx="787171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Paul </a:t>
            </a:r>
            <a:r>
              <a:rPr lang="en-US" dirty="0" err="1">
                <a:solidFill>
                  <a:schemeClr val="bg1"/>
                </a:solidFill>
                <a:ea typeface="+mn-lt"/>
                <a:cs typeface="+mn-lt"/>
              </a:rPr>
              <a:t>Davidsson</a:t>
            </a: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, Malmö university/K2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r>
              <a:rPr lang="en-US" u="sng" dirty="0" err="1">
                <a:solidFill>
                  <a:schemeClr val="bg1"/>
                </a:solidFill>
                <a:ea typeface="+mn-lt"/>
                <a:cs typeface="+mn-lt"/>
              </a:rPr>
              <a:t>Åse</a:t>
            </a:r>
            <a:r>
              <a:rPr lang="en-US" u="sng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u="sng" dirty="0" err="1">
                <a:solidFill>
                  <a:schemeClr val="bg1"/>
                </a:solidFill>
                <a:ea typeface="+mn-lt"/>
                <a:cs typeface="+mn-lt"/>
              </a:rPr>
              <a:t>Jevinger</a:t>
            </a: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, Malmö university/K2</a:t>
            </a:r>
          </a:p>
          <a:p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Jan Persson, Malmö university/K2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r>
              <a:rPr lang="en-US" dirty="0" err="1">
                <a:solidFill>
                  <a:schemeClr val="bg1"/>
                </a:solidFill>
                <a:ea typeface="+mn-lt"/>
                <a:cs typeface="+mn-lt"/>
              </a:rPr>
              <a:t>Chunli</a:t>
            </a: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 Zhao, Lund University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solidFill>
                  <a:schemeClr val="bg1"/>
                </a:solidFill>
                <a:ea typeface="+mn-lt"/>
                <a:cs typeface="+mn-lt"/>
              </a:rPr>
              <a:t>/K2</a:t>
            </a:r>
          </a:p>
          <a:p>
            <a:endParaRPr lang="en-US" dirty="0">
              <a:cs typeface="Calibri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62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0633"/>
            <a:ext cx="10931912" cy="21153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/>
              <a:t>AI förutspås öka lönsamheten inom transporter och offentlig verksamhet</a:t>
            </a:r>
          </a:p>
          <a:p>
            <a:pPr>
              <a:lnSpc>
                <a:spcPct val="120000"/>
              </a:lnSpc>
            </a:pPr>
            <a:r>
              <a:rPr lang="sv-SE" dirty="0"/>
              <a:t>Mängden forskningen om AI inom kollektivtrafik har ökat under de senaste åren</a:t>
            </a:r>
          </a:p>
          <a:p>
            <a:pPr>
              <a:lnSpc>
                <a:spcPct val="120000"/>
              </a:lnSpc>
            </a:pPr>
            <a:r>
              <a:rPr lang="sv-SE" dirty="0"/>
              <a:t>En rad beslut måste fattas inom kollektivtrafiken, av såväl aktörer som resenärer</a:t>
            </a:r>
          </a:p>
          <a:p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230" y="3471859"/>
            <a:ext cx="5059858" cy="26724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836020"/>
            <a:ext cx="6236327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Kollektivtrafiksystemet är distribuerat och komplext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Stora mängder data genereras kontinuerligt inom kollektivtrafiken 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sv-SE" sz="2400" dirty="0" err="1"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kan underlätta utvecklingen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2113" y="6090682"/>
            <a:ext cx="14686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i="1" dirty="0">
                <a:solidFill>
                  <a:srgbClr val="555354"/>
                </a:solidFill>
                <a:latin typeface="brandon-grotesque"/>
              </a:rPr>
              <a:t>© iStock.com_utah778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17214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metod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692"/>
            <a:ext cx="7941509" cy="45686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b="1" dirty="0"/>
              <a:t>Syfte: </a:t>
            </a:r>
            <a:r>
              <a:rPr lang="sv-SE" dirty="0"/>
              <a:t>Undersöka vilken potential AI har att förbättra kollektivtrafiken </a:t>
            </a:r>
          </a:p>
          <a:p>
            <a:pPr marL="0" indent="0">
              <a:lnSpc>
                <a:spcPct val="120000"/>
              </a:lnSpc>
              <a:buNone/>
            </a:pPr>
            <a:endParaRPr lang="sv-SE" dirty="0"/>
          </a:p>
          <a:p>
            <a:pPr marL="0" indent="0">
              <a:lnSpc>
                <a:spcPct val="120000"/>
              </a:lnSpc>
              <a:buNone/>
            </a:pPr>
            <a:r>
              <a:rPr lang="sv-SE" b="1" dirty="0"/>
              <a:t>Metod:</a:t>
            </a:r>
            <a:r>
              <a:rPr lang="sv-SE" dirty="0"/>
              <a:t> Systematisk litteraturstudie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Publikationer t.o.m. januari 2020</a:t>
            </a:r>
          </a:p>
          <a:p>
            <a:pPr lvl="1">
              <a:lnSpc>
                <a:spcPct val="120000"/>
              </a:lnSpc>
            </a:pPr>
            <a:r>
              <a:rPr lang="sv-SE" dirty="0" err="1"/>
              <a:t>Scopus</a:t>
            </a:r>
            <a:r>
              <a:rPr lang="sv-SE" dirty="0"/>
              <a:t>, IEEE, Web </a:t>
            </a:r>
            <a:r>
              <a:rPr lang="sv-SE" dirty="0" err="1"/>
              <a:t>of</a:t>
            </a:r>
            <a:r>
              <a:rPr lang="sv-SE" dirty="0"/>
              <a:t> Science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70 vetenskapliga artiklar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Fokus på AI och maskininlärning - genomsnittligt urval</a:t>
            </a:r>
          </a:p>
          <a:p>
            <a:pPr>
              <a:lnSpc>
                <a:spcPct val="120000"/>
              </a:lnSpc>
            </a:pPr>
            <a:endParaRPr lang="sv-SE" dirty="0"/>
          </a:p>
        </p:txBody>
      </p:sp>
      <p:grpSp>
        <p:nvGrpSpPr>
          <p:cNvPr id="7" name="Group 6"/>
          <p:cNvGrpSpPr/>
          <p:nvPr/>
        </p:nvGrpSpPr>
        <p:grpSpPr>
          <a:xfrm>
            <a:off x="9126517" y="1676027"/>
            <a:ext cx="2614362" cy="4036547"/>
            <a:chOff x="9249008" y="735106"/>
            <a:chExt cx="2614362" cy="403654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l="38838" t="17586" r="39665" b="31924"/>
            <a:stretch/>
          </p:blipFill>
          <p:spPr>
            <a:xfrm>
              <a:off x="9249008" y="735106"/>
              <a:ext cx="2065637" cy="27277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/>
            <a:srcRect l="40638" t="22064" r="37823" b="24177"/>
            <a:stretch/>
          </p:blipFill>
          <p:spPr>
            <a:xfrm>
              <a:off x="9432056" y="1512047"/>
              <a:ext cx="1882589" cy="26416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38838" t="17586" r="39665" b="31924"/>
            <a:stretch/>
          </p:blipFill>
          <p:spPr>
            <a:xfrm>
              <a:off x="9797733" y="2043953"/>
              <a:ext cx="2065637" cy="2727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457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Resultat: AI-applikationer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872774"/>
              </p:ext>
            </p:extLst>
          </p:nvPr>
        </p:nvGraphicFramePr>
        <p:xfrm>
          <a:off x="847493" y="1728438"/>
          <a:ext cx="10326029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351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Resultat: Stöd för aktörer/resenärer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17105"/>
              </p:ext>
            </p:extLst>
          </p:nvPr>
        </p:nvGraphicFramePr>
        <p:xfrm>
          <a:off x="1271239" y="2493962"/>
          <a:ext cx="7579073" cy="3672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617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Resultat: Transportslag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012505"/>
              </p:ext>
            </p:extLst>
          </p:nvPr>
        </p:nvGraphicFramePr>
        <p:xfrm>
          <a:off x="1951463" y="2147113"/>
          <a:ext cx="7504771" cy="349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302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Resultat: Krav på data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526338"/>
              </p:ext>
            </p:extLst>
          </p:nvPr>
        </p:nvGraphicFramePr>
        <p:xfrm>
          <a:off x="2033407" y="1265664"/>
          <a:ext cx="78688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573280"/>
              </p:ext>
            </p:extLst>
          </p:nvPr>
        </p:nvGraphicFramePr>
        <p:xfrm>
          <a:off x="7125629" y="4008864"/>
          <a:ext cx="3900871" cy="228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451075"/>
              </p:ext>
            </p:extLst>
          </p:nvPr>
        </p:nvGraphicFramePr>
        <p:xfrm>
          <a:off x="609600" y="4008864"/>
          <a:ext cx="5006898" cy="228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23188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sv-SE" dirty="0"/>
              <a:t>Stor potential för förbättrad kollektivtrafiken med hjälp av AI, framförallt som beslutsstöd</a:t>
            </a:r>
          </a:p>
          <a:p>
            <a:pPr>
              <a:lnSpc>
                <a:spcPct val="120000"/>
              </a:lnSpc>
            </a:pPr>
            <a:r>
              <a:rPr lang="sv-SE" dirty="0"/>
              <a:t>Många olika typer av AI-lösningar för olika tillämpningsområden och för olika typer av uppgifter</a:t>
            </a:r>
          </a:p>
          <a:p>
            <a:pPr>
              <a:lnSpc>
                <a:spcPct val="120000"/>
              </a:lnSpc>
            </a:pPr>
            <a:r>
              <a:rPr lang="sv-SE" dirty="0"/>
              <a:t>Används oftast för att förstå resenärens beteende och för att förbättra kvaliteten på kollektivtrafiktjänsten</a:t>
            </a:r>
          </a:p>
          <a:p>
            <a:pPr>
              <a:lnSpc>
                <a:spcPct val="120000"/>
              </a:lnSpc>
            </a:pPr>
            <a:r>
              <a:rPr lang="sv-SE"/>
              <a:t>Identifierade </a:t>
            </a:r>
            <a:r>
              <a:rPr lang="sv-SE" dirty="0"/>
              <a:t>svårigheter: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Behov av stora mängder data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Resurser för att bereda data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Avsaknad av viktiga datatyper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Låg kvalitet på data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Välja lämpligaste AI-verktyget </a:t>
            </a:r>
          </a:p>
          <a:p>
            <a:pPr lvl="1">
              <a:lnSpc>
                <a:spcPct val="120000"/>
              </a:lnSpc>
            </a:pPr>
            <a:r>
              <a:rPr lang="sv-SE" dirty="0"/>
              <a:t>Personlig integritet </a:t>
            </a:r>
          </a:p>
          <a:p>
            <a:pPr>
              <a:lnSpc>
                <a:spcPct val="120000"/>
              </a:lnSpc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731" y="3352698"/>
            <a:ext cx="5412059" cy="284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7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26124"/>
            <a:ext cx="10363200" cy="160601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dirty="0" err="1"/>
              <a:t>Ytterligare</a:t>
            </a:r>
            <a:r>
              <a:rPr lang="en-GB" dirty="0"/>
              <a:t> information: </a:t>
            </a:r>
            <a:br>
              <a:rPr lang="en-GB" dirty="0"/>
            </a:br>
            <a:r>
              <a:rPr lang="en-GB" dirty="0" err="1"/>
              <a:t>Vetenskaplig</a:t>
            </a:r>
            <a:r>
              <a:rPr lang="en-GB" dirty="0"/>
              <a:t> </a:t>
            </a:r>
            <a:r>
              <a:rPr lang="en-GB" dirty="0" err="1"/>
              <a:t>publikation</a:t>
            </a:r>
            <a:r>
              <a:rPr lang="en-GB" dirty="0"/>
              <a:t> (</a:t>
            </a:r>
            <a:r>
              <a:rPr lang="en-GB" dirty="0" err="1"/>
              <a:t>kommande</a:t>
            </a:r>
            <a:r>
              <a:rPr lang="en-GB"/>
              <a:t>)</a:t>
            </a:r>
            <a:br>
              <a:rPr lang="en-GB" dirty="0"/>
            </a:br>
            <a:r>
              <a:rPr lang="en-GB" dirty="0" err="1"/>
              <a:t>Projektrapport</a:t>
            </a:r>
            <a:r>
              <a:rPr lang="en-GB" dirty="0"/>
              <a:t> (</a:t>
            </a:r>
            <a:r>
              <a:rPr lang="en-GB" dirty="0" err="1"/>
              <a:t>på</a:t>
            </a:r>
            <a:r>
              <a:rPr lang="en-GB" dirty="0"/>
              <a:t> K2s </a:t>
            </a:r>
            <a:r>
              <a:rPr lang="en-GB" dirty="0" err="1"/>
              <a:t>hemsida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487D6C-44EF-4322-9755-002692C77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817884"/>
            <a:ext cx="8534400" cy="862018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Kontakt</a:t>
            </a:r>
            <a:r>
              <a:rPr lang="en-GB" dirty="0"/>
              <a:t>: </a:t>
            </a:r>
          </a:p>
          <a:p>
            <a:r>
              <a:rPr lang="en-GB" dirty="0"/>
              <a:t>Åse Jevinger, </a:t>
            </a:r>
            <a:r>
              <a:rPr lang="en-GB" dirty="0">
                <a:hlinkClick r:id="rId2"/>
              </a:rPr>
              <a:t>ase.jevinger@mau.se</a:t>
            </a:r>
            <a:endParaRPr lang="en-GB" dirty="0"/>
          </a:p>
          <a:p>
            <a:r>
              <a:rPr lang="en-GB" dirty="0"/>
              <a:t>Jan Persson, </a:t>
            </a:r>
            <a:r>
              <a:rPr lang="en-GB" dirty="0">
                <a:hlinkClick r:id="rId3"/>
              </a:rPr>
              <a:t>jan.a.persson@mau.se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7888785"/>
      </p:ext>
    </p:extLst>
  </p:cSld>
  <p:clrMapOvr>
    <a:masterClrMapping/>
  </p:clrMapOvr>
</p:sld>
</file>

<file path=ppt/theme/theme1.xml><?xml version="1.0" encoding="utf-8"?>
<a:theme xmlns:a="http://schemas.openxmlformats.org/drawingml/2006/main" name="K2-PPT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PPT-mall</Template>
  <TotalTime>23602</TotalTime>
  <Words>271</Words>
  <Application>Microsoft Office PowerPoint</Application>
  <PresentationFormat>Bredbild</PresentationFormat>
  <Paragraphs>47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brandon-grotesque</vt:lpstr>
      <vt:lpstr>Calibri</vt:lpstr>
      <vt:lpstr>Times New Roman</vt:lpstr>
      <vt:lpstr>K2-PPT</vt:lpstr>
      <vt:lpstr>Hur kan vi använda AI i kollektivtrafiken? </vt:lpstr>
      <vt:lpstr>Bakgrund</vt:lpstr>
      <vt:lpstr>Syfte och metod</vt:lpstr>
      <vt:lpstr>Resultat: AI-applikationer</vt:lpstr>
      <vt:lpstr>Resultat: Stöd för aktörer/resenärer</vt:lpstr>
      <vt:lpstr>Resultat: Transportslag</vt:lpstr>
      <vt:lpstr>Resultat: Krav på data</vt:lpstr>
      <vt:lpstr>Slutsatser</vt:lpstr>
      <vt:lpstr>Ytterligare information:  Vetenskaplig publikation (kommande) Projektrapport (på K2s hemsida)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på presentationen</dc:title>
  <dc:creator>Standard</dc:creator>
  <cp:lastModifiedBy>Hanna Holm</cp:lastModifiedBy>
  <cp:revision>1298</cp:revision>
  <cp:lastPrinted>2020-01-31T08:36:16Z</cp:lastPrinted>
  <dcterms:created xsi:type="dcterms:W3CDTF">2016-03-02T11:12:30Z</dcterms:created>
  <dcterms:modified xsi:type="dcterms:W3CDTF">2020-04-21T06:32:28Z</dcterms:modified>
</cp:coreProperties>
</file>