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68" r:id="rId4"/>
    <p:sldId id="257" r:id="rId5"/>
    <p:sldId id="266" r:id="rId6"/>
    <p:sldId id="267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272"/>
    <a:srgbClr val="F8B51B"/>
    <a:srgbClr val="40A96D"/>
    <a:srgbClr val="FC2B07"/>
    <a:srgbClr val="359C9E"/>
    <a:srgbClr val="F17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2241"/>
  </p:normalViewPr>
  <p:slideViewPr>
    <p:cSldViewPr snapToGrid="0" snapToObjects="1">
      <p:cViewPr varScale="1">
        <p:scale>
          <a:sx n="55" d="100"/>
          <a:sy n="55" d="100"/>
        </p:scale>
        <p:origin x="140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DC9FD-14EE-5141-8189-CCA9C53A5AC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2D62B-E72E-CD4C-A976-0E58687D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46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4E414-DF37-934B-88C9-3415FC2F3F49}" type="datetimeFigureOut">
              <a:rPr lang="sv-SE" smtClean="0"/>
              <a:t>2020-04-22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DE1A6-2F94-1440-B19F-77F17439DB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3084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Projektledare: Jessica Berg, VTI, övriga projektdeltagare: Malin Henriksson, VTI, Anders Wretstrand LTH, Jakob Allanson, Mau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Kvalitativ studie baserad på fokusgruppsintervjuer, resedagböcker och dokumentanalys.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3DE1A6-2F94-1440-B19F-77F17439DBA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241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 grund och botten handlar det om rättvisa och ge människor likvärdiga villkor för att ingå i samhällsgemenskapen och att samhället kompenserar grupper som inte har råd att äga en egen bil för sin geografiska mobilitet. Vissa områden hamnar i transportskugga</a:t>
            </a:r>
          </a:p>
          <a:p>
            <a:endParaRPr lang="sv-SE" dirty="0"/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Syftet är att studera mobilitetsstrategier hos människor som bor, arbetar eller deltar i aktiviteter i socialt utsatta urbana områden, med ett särskilt fokus på hur kollektivtrafiken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Upplevs</a:t>
            </a:r>
          </a:p>
          <a:p>
            <a:r>
              <a:rPr lang="sv-SE" dirty="0"/>
              <a:t>Internationell forskning visar betydelsen av tillgängliga persontransporter</a:t>
            </a:r>
          </a:p>
          <a:p>
            <a:r>
              <a:rPr lang="sv-SE" dirty="0"/>
              <a:t>Utanförskapsområden: ofta geografiskt isolerade och dåligt kollektivtrafikförsörjda</a:t>
            </a:r>
          </a:p>
          <a:p>
            <a:r>
              <a:rPr lang="sv-SE" dirty="0"/>
              <a:t>Fattiga hushåll i dessa spenderar oproportionellt hög andel av disponibel inkomst på transporter</a:t>
            </a:r>
          </a:p>
          <a:p>
            <a:r>
              <a:rPr lang="sv-SE" dirty="0"/>
              <a:t>Fysiska miljöns utformning och bristande underhåll begränsar rörligheten hos vissa grupper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vs, används och kan tillgodose mobilitetsbehov.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3DE1A6-2F94-1440-B19F-77F17439DBA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25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3DE1A6-2F94-1440-B19F-77F17439DBA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4028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3DE1A6-2F94-1440-B19F-77F17439DBA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860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3DE1A6-2F94-1440-B19F-77F17439DBA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5871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7569"/>
            <a:ext cx="7772400" cy="914564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7883"/>
            <a:ext cx="6400800" cy="64272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2651467"/>
            <a:ext cx="1876845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444455"/>
            <a:ext cx="9144000" cy="241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55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66311" y="1140961"/>
            <a:ext cx="3820489" cy="4114800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400" b="0" i="1">
                <a:solidFill>
                  <a:srgbClr val="359C9E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4315" y="1140961"/>
            <a:ext cx="373121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4866310" y="5427962"/>
            <a:ext cx="3820489" cy="26731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727272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68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57273" y="1361527"/>
            <a:ext cx="2229456" cy="22294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444455"/>
            <a:ext cx="9144000" cy="241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6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6749"/>
            <a:ext cx="8229600" cy="424941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1417638"/>
            <a:ext cx="914400" cy="0"/>
          </a:xfrm>
          <a:prstGeom prst="line">
            <a:avLst/>
          </a:prstGeom>
          <a:ln w="19050">
            <a:solidFill>
              <a:srgbClr val="F17E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56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Section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4429"/>
            <a:ext cx="82296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3633577" y="4259209"/>
            <a:ext cx="1876845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19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3131"/>
            <a:ext cx="4038600" cy="4373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3131"/>
            <a:ext cx="4038600" cy="4373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1417638"/>
            <a:ext cx="914400" cy="0"/>
          </a:xfrm>
          <a:prstGeom prst="line">
            <a:avLst/>
          </a:prstGeom>
          <a:ln w="19050">
            <a:solidFill>
              <a:srgbClr val="F17E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52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4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457200" y="1797723"/>
            <a:ext cx="8229600" cy="4024312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8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6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595880" y="1685704"/>
            <a:ext cx="6289692" cy="3742258"/>
          </a:xfrm>
        </p:spPr>
        <p:txBody>
          <a:bodyPr>
            <a:normAutofit/>
          </a:bodyPr>
          <a:lstStyle>
            <a:lvl1pPr marL="0" indent="0" algn="l">
              <a:buNone/>
              <a:defRPr sz="4800" b="0" i="1">
                <a:solidFill>
                  <a:srgbClr val="359C9E"/>
                </a:solidFill>
                <a:latin typeface="Times New Roman"/>
                <a:cs typeface="Times New Roman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1595880" y="5427962"/>
            <a:ext cx="6289692" cy="26731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727272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38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7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4" r:id="rId5"/>
    <p:sldLayoutId id="2147483655" r:id="rId6"/>
    <p:sldLayoutId id="2147483660" r:id="rId7"/>
    <p:sldLayoutId id="2147483656" r:id="rId8"/>
    <p:sldLayoutId id="2147483658" r:id="rId9"/>
    <p:sldLayoutId id="2147483657" r:id="rId10"/>
    <p:sldLayoutId id="2147483659" r:id="rId11"/>
  </p:sldLayoutIdLst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4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1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2centrum.s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Kollektivtrafikens bidrag till tillgänglighet och social rättvisa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7882"/>
            <a:ext cx="6400800" cy="94729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Christina Lindkvist</a:t>
            </a:r>
          </a:p>
          <a:p>
            <a:endParaRPr lang="en-US" dirty="0"/>
          </a:p>
          <a:p>
            <a:r>
              <a:rPr lang="sv-SE" dirty="0"/>
              <a:t>K2 - Nationellt kunskapscentrum för kollektivtrafik</a:t>
            </a:r>
          </a:p>
          <a:p>
            <a:r>
              <a:rPr lang="en-US" dirty="0"/>
              <a:t>Malmö </a:t>
            </a:r>
            <a:r>
              <a:rPr lang="en-US" dirty="0" err="1"/>
              <a:t>universitet</a:t>
            </a:r>
            <a:endParaRPr lang="en-US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436" y="3910746"/>
            <a:ext cx="1343638" cy="444418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65" y="3864014"/>
            <a:ext cx="537882" cy="53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25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D32B66-73C2-1E4F-BFD9-6982CE726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Social exkludering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C3FE96-A9E5-FF4F-8B95-3349FA4C7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‘…</a:t>
            </a:r>
            <a:r>
              <a:rPr lang="sv-SE" dirty="0"/>
              <a:t>den process som hindrar människor från att delta i ekonomiska, politiska aktiviteter och det sociala livet vilket resulterar i reducerad tillgänglighet till service, tjänster, sociala nätverk och därmed livschanser som beror på helt eller delvis otillräcklig mobilitet i ett samhälle som förutsätter och prioriterar hög mobilitet’ (Kenyon et al 2003:210, i Lucas 2012, min övers.)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2586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4CC7F3-AE0E-7B46-A0FD-B04DC9E3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Bristande tillgänglighet i svenska miljonprogramsområden?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71DC0A-E698-0646-B9DB-DC7CFB96F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Social hållbarhet – tillgänglig kollektivtrafik en rättighetsfråga oavsett var en bor</a:t>
            </a:r>
          </a:p>
          <a:p>
            <a:r>
              <a:rPr lang="sv-SE" dirty="0"/>
              <a:t>Vilka mönster går att identifiera i svenska miljonprogramsområden beträffande kollektivtrafikförsörjning och resande? </a:t>
            </a:r>
          </a:p>
          <a:p>
            <a:r>
              <a:rPr lang="sv-SE" dirty="0"/>
              <a:t>Vilka mobilitetsstrategier tillämpar människor i svenska utanförskapsområden: delar av Angered och Botkyrka?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9604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Tillgänglig</a:t>
            </a:r>
            <a:r>
              <a:rPr lang="en-US" dirty="0"/>
              <a:t> </a:t>
            </a:r>
            <a:r>
              <a:rPr lang="en-US" dirty="0" err="1"/>
              <a:t>kollektivtrafik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? </a:t>
            </a:r>
            <a:r>
              <a:rPr lang="en-US" dirty="0" err="1"/>
              <a:t>Några</a:t>
            </a:r>
            <a:r>
              <a:rPr lang="en-US" dirty="0"/>
              <a:t> </a:t>
            </a:r>
            <a:r>
              <a:rPr lang="en-US" dirty="0" err="1"/>
              <a:t>resultat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Låg inkomst, låg utbildning och bristande kunskaper i det svenska språket är faktorer som hör ihop med socialt utsatta områdens karaktär och som gör det svårt att ta körkort, skaffa bil eller flytta närmare jobb och skola. </a:t>
            </a:r>
            <a:r>
              <a:rPr lang="sv-SE" b="1" dirty="0"/>
              <a:t>En väl fungerade kollektivtrafik är därför en viktig resurs för delaktighet och integrering i samhället.</a:t>
            </a:r>
          </a:p>
        </p:txBody>
      </p:sp>
    </p:spTree>
    <p:extLst>
      <p:ext uri="{BB962C8B-B14F-4D97-AF65-F5344CB8AC3E}">
        <p14:creationId xmlns:p14="http://schemas.microsoft.com/office/powerpoint/2010/main" val="98941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EBBC13-8119-6346-86ED-0A29A1980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13D4ED-87EE-F345-97B2-BA8F551FF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 resenärer med begränsade ekonomiska resurser kan både enkel- och månadsbiljetter i </a:t>
            </a:r>
            <a:r>
              <a:rPr lang="sv-SE" b="1" dirty="0"/>
              <a:t>kollektivtrafiken</a:t>
            </a:r>
            <a:r>
              <a:rPr lang="sv-SE" dirty="0"/>
              <a:t> vara </a:t>
            </a:r>
            <a:r>
              <a:rPr lang="sv-SE" b="1" dirty="0"/>
              <a:t>dyra</a:t>
            </a:r>
            <a:r>
              <a:rPr lang="sv-SE" dirty="0"/>
              <a:t> att köpa.</a:t>
            </a:r>
          </a:p>
          <a:p>
            <a:endParaRPr lang="sv-SE" dirty="0"/>
          </a:p>
          <a:p>
            <a:r>
              <a:rPr lang="sv-SE" dirty="0"/>
              <a:t>För de som arbetar </a:t>
            </a:r>
            <a:r>
              <a:rPr lang="sv-SE" b="1" dirty="0"/>
              <a:t>kvällar, nätter och helger</a:t>
            </a:r>
            <a:r>
              <a:rPr lang="sv-SE" dirty="0"/>
              <a:t>, och för de som arbetar på </a:t>
            </a:r>
            <a:r>
              <a:rPr lang="sv-SE" b="1" dirty="0"/>
              <a:t>arbetsplatser utanför kollektivtrafikstråk</a:t>
            </a:r>
            <a:r>
              <a:rPr lang="sv-SE" dirty="0"/>
              <a:t>, utgör pendling med </a:t>
            </a:r>
            <a:r>
              <a:rPr lang="sv-SE" b="1" dirty="0"/>
              <a:t>kollektivtrafik en utmaning</a:t>
            </a:r>
            <a:r>
              <a:rPr lang="sv-SE" dirty="0"/>
              <a:t>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0757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C7E9F0-CB85-FB4C-B2DB-630CAB110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0C6DBE2-C6C0-CE44-9A89-EA4C718CD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Avstånd till hållplatser, geografi, topografi, väder, väglag, mörker och ljus, upplevd trygghet och parkeringsmöjligheter för cykel och bil är avgörande för hur tillgänglig kollektivtrafiken upplevs.</a:t>
            </a:r>
          </a:p>
          <a:p>
            <a:endParaRPr lang="sv-SE" dirty="0"/>
          </a:p>
          <a:p>
            <a:r>
              <a:rPr lang="sv-SE" dirty="0"/>
              <a:t>En dokumentanalys visar att kollektivtrafikplaneringen fokuserar på resande under </a:t>
            </a:r>
            <a:r>
              <a:rPr lang="sv-SE" b="1" dirty="0"/>
              <a:t>kontorstider </a:t>
            </a:r>
            <a:r>
              <a:rPr lang="sv-SE" dirty="0"/>
              <a:t>och tar hänsyn till resenärer med </a:t>
            </a:r>
            <a:r>
              <a:rPr lang="sv-SE" b="1" dirty="0"/>
              <a:t>funktionsvariation</a:t>
            </a:r>
            <a:r>
              <a:rPr lang="sv-SE" dirty="0"/>
              <a:t>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4143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383564-2BF3-C44E-BC83-2C201405D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Slutsatser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FF556B-CD34-604E-A9BF-CCE38FCB0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Svenska </a:t>
            </a:r>
            <a:r>
              <a:rPr lang="sv-SE" b="1" dirty="0"/>
              <a:t>miljonprogramsområden</a:t>
            </a:r>
            <a:r>
              <a:rPr lang="sv-SE" dirty="0"/>
              <a:t> är i internationell jämförelse </a:t>
            </a:r>
            <a:r>
              <a:rPr lang="sv-SE" b="1" dirty="0"/>
              <a:t>väl kollektivtrafikförsörjda </a:t>
            </a:r>
            <a:r>
              <a:rPr lang="sv-SE" dirty="0"/>
              <a:t>– svensk samhällsplaneringstradition</a:t>
            </a:r>
          </a:p>
          <a:p>
            <a:r>
              <a:rPr lang="sv-SE" b="1" dirty="0"/>
              <a:t>Verksamhetsområden</a:t>
            </a:r>
            <a:r>
              <a:rPr lang="sv-SE" dirty="0"/>
              <a:t> utanför kollektivtrafikstråken är däremot </a:t>
            </a:r>
            <a:r>
              <a:rPr lang="sv-SE" b="1" dirty="0"/>
              <a:t>svårtillgängliga med kollektivtrafik</a:t>
            </a:r>
          </a:p>
          <a:p>
            <a:r>
              <a:rPr lang="sv-SE" b="1" dirty="0"/>
              <a:t>Kollektivtrafik</a:t>
            </a:r>
            <a:r>
              <a:rPr lang="sv-SE" dirty="0"/>
              <a:t> behöver </a:t>
            </a:r>
            <a:r>
              <a:rPr lang="sv-SE" b="1" dirty="0"/>
              <a:t>integreras</a:t>
            </a:r>
            <a:r>
              <a:rPr lang="sv-SE" dirty="0"/>
              <a:t> i planeringen av </a:t>
            </a:r>
            <a:r>
              <a:rPr lang="sv-SE" b="1" dirty="0"/>
              <a:t>nya bostads- och verksamhetsområden</a:t>
            </a:r>
          </a:p>
          <a:p>
            <a:r>
              <a:rPr lang="sv-SE" dirty="0"/>
              <a:t>Fler </a:t>
            </a:r>
            <a:r>
              <a:rPr lang="sv-SE" b="1" dirty="0"/>
              <a:t>alternativ till biljettlösningar </a:t>
            </a:r>
            <a:r>
              <a:rPr lang="sv-SE" dirty="0"/>
              <a:t>för att göra det billigare </a:t>
            </a:r>
            <a:r>
              <a:rPr lang="sv-SE" b="1" dirty="0"/>
              <a:t>för fattiga hushåll </a:t>
            </a:r>
            <a:r>
              <a:rPr lang="sv-SE" dirty="0"/>
              <a:t>att resa kollektivt</a:t>
            </a:r>
          </a:p>
        </p:txBody>
      </p:sp>
    </p:spTree>
    <p:extLst>
      <p:ext uri="{BB962C8B-B14F-4D97-AF65-F5344CB8AC3E}">
        <p14:creationId xmlns:p14="http://schemas.microsoft.com/office/powerpoint/2010/main" val="3810842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CB38DE-1204-2F46-B886-3961DAC67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Litteratur, publicerad och kommande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8205C0-5A32-094C-B787-DEA47FCD0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1288"/>
          </a:xfrm>
        </p:spPr>
        <p:txBody>
          <a:bodyPr>
            <a:normAutofit fontScale="77500" lnSpcReduction="20000"/>
          </a:bodyPr>
          <a:lstStyle/>
          <a:p>
            <a:r>
              <a:rPr lang="sv-SE" b="1" dirty="0"/>
              <a:t>Berg, J., Allanson, J., Henriksson, M. &amp; Lindkvist, C. (2019). Hur kan kollektivtrafiken bidra till tillgänglighet och social rättvisa? En studie av mobilitetsstrategier i socialt utsatta områden av K2 </a:t>
            </a:r>
            <a:r>
              <a:rPr lang="sv-SE" b="1" dirty="0" err="1"/>
              <a:t>Outreach</a:t>
            </a:r>
            <a:r>
              <a:rPr lang="sv-SE" b="1" dirty="0"/>
              <a:t> 2019:4 laddas ner från </a:t>
            </a:r>
            <a:r>
              <a:rPr lang="sv-SE" b="1" dirty="0">
                <a:hlinkClick r:id="rId3"/>
              </a:rPr>
              <a:t>www.k2centrum.se</a:t>
            </a:r>
            <a:endParaRPr lang="sv-SE" b="1" dirty="0"/>
          </a:p>
          <a:p>
            <a:r>
              <a:rPr lang="sv-SE" dirty="0"/>
              <a:t>Henriksson, Malin. "Utsatt på arbetsmarknaden och beroende av kollektivtrafiken. Transportfattigdom i ett svenskt sammanhang." </a:t>
            </a:r>
            <a:r>
              <a:rPr lang="sv-SE" i="1" dirty="0"/>
              <a:t>Tidskrift för genusvetenskap</a:t>
            </a:r>
            <a:r>
              <a:rPr lang="sv-SE" dirty="0"/>
              <a:t> 40.2 (2019): 75-96.</a:t>
            </a:r>
          </a:p>
          <a:p>
            <a:r>
              <a:rPr lang="sv-SE" dirty="0"/>
              <a:t>Berg, J., Henriksson, M., Lindkvist, C. &amp; Lucas, K. (kommande)</a:t>
            </a:r>
            <a:r>
              <a:rPr lang="en-GB" b="1" dirty="0"/>
              <a:t> </a:t>
            </a:r>
            <a:r>
              <a:rPr lang="en-GB" dirty="0"/>
              <a:t>Mobility and public transport access in socially deprived urban areas in Sweden- a qualitative study</a:t>
            </a:r>
            <a:endParaRPr lang="sv-SE" dirty="0"/>
          </a:p>
          <a:p>
            <a:r>
              <a:rPr lang="sv-SE" dirty="0"/>
              <a:t>Henriksson, M. &amp; Lindkvist, C. (red. kommande) Kollektiva resor –En mångfald av mobilitetsstrategier.</a:t>
            </a:r>
          </a:p>
          <a:p>
            <a:r>
              <a:rPr lang="sv-SE" dirty="0" err="1"/>
              <a:t>Vitrano</a:t>
            </a:r>
            <a:r>
              <a:rPr lang="sv-SE" dirty="0"/>
              <a:t>, C. &amp; Lindkvist, C. (</a:t>
            </a:r>
            <a:r>
              <a:rPr lang="sv-SE" dirty="0" err="1"/>
              <a:t>f.c</a:t>
            </a:r>
            <a:r>
              <a:rPr lang="sv-SE" dirty="0"/>
              <a:t>) </a:t>
            </a:r>
            <a:r>
              <a:rPr lang="en-GB" dirty="0"/>
              <a:t>Justice in regional transport planning through the lens of Iris Marion Young, </a:t>
            </a:r>
            <a:r>
              <a:rPr lang="en-GB" i="1" dirty="0"/>
              <a:t>Planning, Practice and Research</a:t>
            </a:r>
            <a:endParaRPr lang="sv-SE" dirty="0"/>
          </a:p>
          <a:p>
            <a:r>
              <a:rPr lang="sv-SE" dirty="0"/>
              <a:t>Allanson, J. &amp; Lindkvist, C. (kommande) Rättvis kollektivtrafikförsörjning?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9983403"/>
      </p:ext>
    </p:extLst>
  </p:cSld>
  <p:clrMapOvr>
    <a:masterClrMapping/>
  </p:clrMapOvr>
</p:sld>
</file>

<file path=ppt/theme/theme1.xml><?xml version="1.0" encoding="utf-8"?>
<a:theme xmlns:a="http://schemas.openxmlformats.org/drawingml/2006/main" name="K2-PPT">
  <a:themeElements>
    <a:clrScheme name="K2 Theme Colors">
      <a:dk1>
        <a:srgbClr val="1C1C1C"/>
      </a:dk1>
      <a:lt1>
        <a:sysClr val="window" lastClr="FFFFFF"/>
      </a:lt1>
      <a:dk2>
        <a:srgbClr val="F17E26"/>
      </a:dk2>
      <a:lt2>
        <a:srgbClr val="FFFFFF"/>
      </a:lt2>
      <a:accent1>
        <a:srgbClr val="359C9E"/>
      </a:accent1>
      <a:accent2>
        <a:srgbClr val="FC3507"/>
      </a:accent2>
      <a:accent3>
        <a:srgbClr val="F8B51B"/>
      </a:accent3>
      <a:accent4>
        <a:srgbClr val="40A96D"/>
      </a:accent4>
      <a:accent5>
        <a:srgbClr val="F6B070"/>
      </a:accent5>
      <a:accent6>
        <a:srgbClr val="FCE4C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2-mall-MAU" id="{A1BA8AB6-2523-D044-9690-BD7C6A875FE2}" vid="{35784F67-045B-2E44-B63C-1447ED95EA2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K2-PPT</Template>
  <TotalTime>12826</TotalTime>
  <Words>673</Words>
  <Application>Microsoft Office PowerPoint</Application>
  <PresentationFormat>Bildspel på skärmen (4:3)</PresentationFormat>
  <Paragraphs>47</Paragraphs>
  <Slides>8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K2-PPT</vt:lpstr>
      <vt:lpstr>Kollektivtrafikens bidrag till tillgänglighet och social rättvisa</vt:lpstr>
      <vt:lpstr>Social exkludering</vt:lpstr>
      <vt:lpstr>Bristande tillgänglighet i svenska miljonprogramsområden?</vt:lpstr>
      <vt:lpstr>Tillgänglig kollektivtrafik för alla? Några resultat</vt:lpstr>
      <vt:lpstr>PowerPoint-presentation</vt:lpstr>
      <vt:lpstr>PowerPoint-presentation</vt:lpstr>
      <vt:lpstr>Slutsatser </vt:lpstr>
      <vt:lpstr>Litteratur, publicerad och kommande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Kollektivtrafikens bidrag till tillgänglighet och social rättvisa</dc:title>
  <dc:creator>Christina Lindkvist Scholten</dc:creator>
  <cp:lastModifiedBy>Hanna Holm</cp:lastModifiedBy>
  <cp:revision>16</cp:revision>
  <dcterms:created xsi:type="dcterms:W3CDTF">2020-04-13T11:42:19Z</dcterms:created>
  <dcterms:modified xsi:type="dcterms:W3CDTF">2020-04-22T11:42:33Z</dcterms:modified>
</cp:coreProperties>
</file>