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599" r:id="rId3"/>
    <p:sldId id="592" r:id="rId4"/>
    <p:sldId id="591" r:id="rId5"/>
    <p:sldId id="576" r:id="rId6"/>
    <p:sldId id="593" r:id="rId7"/>
    <p:sldId id="597" r:id="rId8"/>
    <p:sldId id="598" r:id="rId9"/>
    <p:sldId id="600" r:id="rId10"/>
    <p:sldId id="359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A6C637DF-D546-4F4D-9F1D-734F643FBA2F}">
          <p14:sldIdLst>
            <p14:sldId id="256"/>
            <p14:sldId id="599"/>
            <p14:sldId id="592"/>
            <p14:sldId id="591"/>
            <p14:sldId id="576"/>
            <p14:sldId id="593"/>
            <p14:sldId id="597"/>
            <p14:sldId id="598"/>
            <p14:sldId id="600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2"/>
    <a:srgbClr val="F8B51B"/>
    <a:srgbClr val="40A96D"/>
    <a:srgbClr val="FC2B07"/>
    <a:srgbClr val="359C9E"/>
    <a:srgbClr val="F17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94" autoAdjust="0"/>
    <p:restoredTop sz="81740" autoAdjust="0"/>
  </p:normalViewPr>
  <p:slideViewPr>
    <p:cSldViewPr snapToGrid="0" snapToObjects="1">
      <p:cViewPr varScale="1">
        <p:scale>
          <a:sx n="54" d="100"/>
          <a:sy n="54" d="100"/>
        </p:scale>
        <p:origin x="1008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F1BDC9FD-14EE-5141-8189-CCA9C53A5ACF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BFC2D62B-E72E-CD4C-A976-0E58687D2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46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4BEB1BFA-AE51-BE4F-9B77-A3045C877BF6}" type="datetimeFigureOut">
              <a:rPr lang="sv-SE" smtClean="0"/>
              <a:t>2020-04-22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3" tIns="47781" rIns="95563" bIns="47781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5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9FEF63E6-5CD9-DF43-AC2B-EBDA802C33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779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F63E6-5CD9-DF43-AC2B-EBDA802C330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009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Här finns en stark push från staten att kommunerna ska vara delaktiga i implementeringen av statens </a:t>
            </a:r>
            <a:r>
              <a:rPr lang="sv-SE" dirty="0" err="1"/>
              <a:t>innovationspolitik</a:t>
            </a:r>
            <a:r>
              <a:rPr lang="sv-SE" dirty="0"/>
              <a:t>, genom att skapa incitament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F63E6-5CD9-DF43-AC2B-EBDA802C330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2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F17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7569"/>
            <a:ext cx="7772400" cy="914564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7883"/>
            <a:ext cx="6400800" cy="64272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2651467"/>
            <a:ext cx="1876845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44455"/>
            <a:ext cx="9144000" cy="24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5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6311" y="1140961"/>
            <a:ext cx="3820489" cy="41148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400" b="0" i="1">
                <a:solidFill>
                  <a:srgbClr val="359C9E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sv-SE" dirty="0"/>
              <a:t>”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r>
              <a:rPr lang="sv-SE" dirty="0"/>
              <a:t>”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74315" y="1140961"/>
            <a:ext cx="373121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866310" y="5427962"/>
            <a:ext cx="3820489" cy="267310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72727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”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r>
              <a:rPr lang="sv-SE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768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bg>
      <p:bgPr>
        <a:solidFill>
          <a:srgbClr val="F17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7273" y="1361527"/>
            <a:ext cx="2229456" cy="2229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444455"/>
            <a:ext cx="9144000" cy="24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6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749"/>
            <a:ext cx="8229600" cy="42494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417638"/>
            <a:ext cx="914400" cy="0"/>
          </a:xfrm>
          <a:prstGeom prst="line">
            <a:avLst/>
          </a:prstGeom>
          <a:ln w="19050">
            <a:solidFill>
              <a:srgbClr val="F17E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56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bg>
      <p:bgPr>
        <a:solidFill>
          <a:srgbClr val="F17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4429"/>
            <a:ext cx="82296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33577" y="4259209"/>
            <a:ext cx="1876845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19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3131"/>
            <a:ext cx="4038600" cy="4373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3131"/>
            <a:ext cx="4038600" cy="4373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417638"/>
            <a:ext cx="914400" cy="0"/>
          </a:xfrm>
          <a:prstGeom prst="line">
            <a:avLst/>
          </a:prstGeom>
          <a:ln w="19050">
            <a:solidFill>
              <a:srgbClr val="F17E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52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4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457200" y="1797723"/>
            <a:ext cx="8229600" cy="4024312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8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6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95880" y="1685704"/>
            <a:ext cx="6289692" cy="3742258"/>
          </a:xfrm>
        </p:spPr>
        <p:txBody>
          <a:bodyPr>
            <a:normAutofit/>
          </a:bodyPr>
          <a:lstStyle>
            <a:lvl1pPr marL="0" indent="0" algn="l">
              <a:buNone/>
              <a:defRPr sz="4800" b="0" i="1">
                <a:solidFill>
                  <a:srgbClr val="359C9E"/>
                </a:solidFill>
                <a:latin typeface="Times New Roman"/>
                <a:cs typeface="Times New Roma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”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r>
              <a:rPr lang="sv-SE" dirty="0"/>
              <a:t>”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304528"/>
            <a:ext cx="9144000" cy="553472"/>
          </a:xfrm>
          <a:prstGeom prst="rect">
            <a:avLst/>
          </a:prstGeom>
          <a:solidFill>
            <a:srgbClr val="F17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7796" y="6426144"/>
            <a:ext cx="359003" cy="359003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595880" y="5427962"/>
            <a:ext cx="6289692" cy="267310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72727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”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r>
              <a:rPr lang="sv-SE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38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7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6" r:id="rId8"/>
    <p:sldLayoutId id="2147483658" r:id="rId9"/>
    <p:sldLayoutId id="2147483657" r:id="rId10"/>
    <p:sldLayoutId id="2147483659" r:id="rId11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1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9903"/>
            <a:ext cx="7772400" cy="2122230"/>
          </a:xfrm>
        </p:spPr>
        <p:txBody>
          <a:bodyPr>
            <a:normAutofit/>
          </a:bodyPr>
          <a:lstStyle/>
          <a:p>
            <a:r>
              <a:rPr lang="sv-SE" dirty="0"/>
              <a:t>Hur styr offentliga </a:t>
            </a:r>
            <a:r>
              <a:rPr lang="sv-SE" dirty="0" err="1"/>
              <a:t>aktörer</a:t>
            </a:r>
            <a:r>
              <a:rPr lang="sv-SE" dirty="0"/>
              <a:t> experiment inom smart mobilitet?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7882"/>
            <a:ext cx="6400800" cy="947293"/>
          </a:xfrm>
        </p:spPr>
        <p:txBody>
          <a:bodyPr>
            <a:normAutofit/>
          </a:bodyPr>
          <a:lstStyle/>
          <a:p>
            <a:r>
              <a:rPr lang="en-US" dirty="0"/>
              <a:t>Dalia Mukhtar-Landgren, </a:t>
            </a:r>
            <a:r>
              <a:rPr lang="en-US" dirty="0" err="1"/>
              <a:t>Lunds</a:t>
            </a:r>
            <a:r>
              <a:rPr lang="en-US" dirty="0"/>
              <a:t> </a:t>
            </a:r>
            <a:r>
              <a:rPr lang="en-US" dirty="0" err="1"/>
              <a:t>universitet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K2</a:t>
            </a:r>
          </a:p>
          <a:p>
            <a:r>
              <a:rPr lang="en-US" dirty="0"/>
              <a:t>Lina Berglund-Snodgrass, Blekinge </a:t>
            </a:r>
            <a:r>
              <a:rPr lang="en-US" dirty="0" err="1"/>
              <a:t>tekniska</a:t>
            </a:r>
            <a:r>
              <a:rPr lang="en-US" dirty="0"/>
              <a:t> </a:t>
            </a:r>
            <a:r>
              <a:rPr lang="en-US" dirty="0" err="1"/>
              <a:t>högskola</a:t>
            </a:r>
            <a:endParaRPr lang="en-US" dirty="0"/>
          </a:p>
          <a:p>
            <a:endParaRPr lang="en-US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4" y="3864013"/>
            <a:ext cx="699247" cy="69924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82" y="3935955"/>
            <a:ext cx="723153" cy="48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50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C30C2100-E82C-41EC-8A99-0D49CA88EC6D}"/>
              </a:ext>
            </a:extLst>
          </p:cNvPr>
          <p:cNvSpPr txBox="1"/>
          <p:nvPr/>
        </p:nvSpPr>
        <p:spPr>
          <a:xfrm>
            <a:off x="2174581" y="3983403"/>
            <a:ext cx="6969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Tack för uppmärksamheten!</a:t>
            </a:r>
          </a:p>
        </p:txBody>
      </p:sp>
    </p:spTree>
    <p:extLst>
      <p:ext uri="{BB962C8B-B14F-4D97-AF65-F5344CB8AC3E}">
        <p14:creationId xmlns:p14="http://schemas.microsoft.com/office/powerpoint/2010/main" val="362605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C24B3-C7D8-BF4D-B390-BF5DD5A9B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Experiment, piloter och smart mobilitet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0B625F-DB39-F744-94A1-FC27A149A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Experiment </a:t>
            </a:r>
            <a:r>
              <a:rPr lang="en-GB" dirty="0" err="1">
                <a:latin typeface="+mn-lt"/>
              </a:rPr>
              <a:t>och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piloter</a:t>
            </a:r>
            <a:r>
              <a:rPr lang="en-GB" dirty="0">
                <a:latin typeface="+mn-lt"/>
              </a:rPr>
              <a:t> – </a:t>
            </a:r>
            <a:r>
              <a:rPr lang="en-GB" dirty="0" err="1">
                <a:latin typeface="+mn-lt"/>
              </a:rPr>
              <a:t>testa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nya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lösningar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på</a:t>
            </a:r>
            <a:r>
              <a:rPr lang="en-GB" dirty="0">
                <a:latin typeface="+mn-lt"/>
              </a:rPr>
              <a:t> plats/</a:t>
            </a:r>
            <a:r>
              <a:rPr lang="en-GB" dirty="0" err="1">
                <a:latin typeface="+mn-lt"/>
              </a:rPr>
              <a:t>i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realtid</a:t>
            </a:r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…</a:t>
            </a:r>
            <a:r>
              <a:rPr lang="en-GB" dirty="0" err="1">
                <a:latin typeface="+mn-lt"/>
              </a:rPr>
              <a:t>i</a:t>
            </a:r>
            <a:r>
              <a:rPr lang="en-GB" dirty="0">
                <a:latin typeface="+mn-lt"/>
              </a:rPr>
              <a:t> </a:t>
            </a:r>
            <a:r>
              <a:rPr lang="en-GB" i="1" dirty="0" err="1">
                <a:latin typeface="+mn-lt"/>
              </a:rPr>
              <a:t>samverkan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mellan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olika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aktörer</a:t>
            </a:r>
            <a:r>
              <a:rPr lang="en-GB" dirty="0">
                <a:latin typeface="+mn-lt"/>
              </a:rPr>
              <a:t> - </a:t>
            </a:r>
            <a:r>
              <a:rPr lang="en-GB" dirty="0" err="1">
                <a:latin typeface="+mn-lt"/>
              </a:rPr>
              <a:t>och</a:t>
            </a:r>
            <a:r>
              <a:rPr lang="en-GB" dirty="0">
                <a:latin typeface="+mn-lt"/>
              </a:rPr>
              <a:t> med </a:t>
            </a:r>
            <a:r>
              <a:rPr lang="en-GB" dirty="0" err="1">
                <a:latin typeface="+mn-lt"/>
              </a:rPr>
              <a:t>en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betoning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på</a:t>
            </a:r>
            <a:r>
              <a:rPr lang="en-GB" dirty="0">
                <a:latin typeface="+mn-lt"/>
              </a:rPr>
              <a:t> </a:t>
            </a:r>
            <a:r>
              <a:rPr lang="en-GB" i="1" dirty="0" err="1">
                <a:latin typeface="+mn-lt"/>
              </a:rPr>
              <a:t>lärande</a:t>
            </a:r>
            <a:r>
              <a:rPr lang="en-GB" dirty="0">
                <a:latin typeface="+mn-lt"/>
              </a:rPr>
              <a:t> (best practices). </a:t>
            </a:r>
          </a:p>
          <a:p>
            <a:r>
              <a:rPr lang="en-GB" dirty="0" err="1">
                <a:latin typeface="+mn-lt"/>
              </a:rPr>
              <a:t>Vilken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är</a:t>
            </a:r>
            <a:r>
              <a:rPr lang="en-GB" dirty="0">
                <a:latin typeface="+mn-lt"/>
              </a:rPr>
              <a:t> de </a:t>
            </a:r>
            <a:r>
              <a:rPr lang="en-GB" dirty="0" err="1">
                <a:latin typeface="+mn-lt"/>
              </a:rPr>
              <a:t>offentliga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aktörers</a:t>
            </a:r>
            <a:r>
              <a:rPr lang="en-GB" dirty="0">
                <a:latin typeface="+mn-lt"/>
              </a:rPr>
              <a:t> roll </a:t>
            </a:r>
            <a:r>
              <a:rPr lang="en-GB" dirty="0" err="1">
                <a:latin typeface="+mn-lt"/>
              </a:rPr>
              <a:t>i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detta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arbete</a:t>
            </a:r>
            <a:r>
              <a:rPr lang="en-GB" dirty="0">
                <a:latin typeface="+mn-lt"/>
              </a:rPr>
              <a:t>?</a:t>
            </a:r>
          </a:p>
          <a:p>
            <a:r>
              <a:rPr lang="en-GB" sz="2400" dirty="0" err="1">
                <a:latin typeface="+mn-lt"/>
              </a:rPr>
              <a:t>Resultat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från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ett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mindre</a:t>
            </a:r>
            <a:r>
              <a:rPr lang="en-GB" sz="2400" dirty="0">
                <a:latin typeface="+mn-lt"/>
              </a:rPr>
              <a:t> K2-projekt om </a:t>
            </a:r>
            <a:r>
              <a:rPr lang="en-GB" sz="2400" i="1" dirty="0" err="1">
                <a:latin typeface="+mn-lt"/>
              </a:rPr>
              <a:t>kommunal</a:t>
            </a:r>
            <a:r>
              <a:rPr lang="en-GB" sz="2400" i="1" dirty="0">
                <a:latin typeface="+mn-lt"/>
              </a:rPr>
              <a:t> </a:t>
            </a:r>
            <a:r>
              <a:rPr lang="en-GB" sz="2400" i="1" dirty="0" err="1">
                <a:latin typeface="+mn-lt"/>
              </a:rPr>
              <a:t>planering</a:t>
            </a:r>
            <a:r>
              <a:rPr lang="en-GB" sz="2400" i="1" dirty="0">
                <a:latin typeface="+mn-lt"/>
              </a:rPr>
              <a:t> </a:t>
            </a:r>
            <a:r>
              <a:rPr lang="en-GB" sz="2400" i="1" dirty="0" err="1">
                <a:latin typeface="+mn-lt"/>
              </a:rPr>
              <a:t>och</a:t>
            </a:r>
            <a:r>
              <a:rPr lang="en-GB" sz="2400" i="1" dirty="0">
                <a:latin typeface="+mn-lt"/>
              </a:rPr>
              <a:t> smart </a:t>
            </a:r>
            <a:r>
              <a:rPr lang="en-GB" sz="2400" i="1" dirty="0" err="1">
                <a:latin typeface="+mn-lt"/>
              </a:rPr>
              <a:t>mobilitet</a:t>
            </a:r>
            <a:r>
              <a:rPr lang="en-GB" sz="2400" dirty="0">
                <a:latin typeface="+mn-lt"/>
              </a:rPr>
              <a:t> (tills. m. Lina Berglund-Snodgrass).</a:t>
            </a:r>
            <a:endParaRPr lang="sv-SE" sz="2400" dirty="0">
              <a:latin typeface="+mn-lt"/>
            </a:endParaRPr>
          </a:p>
          <a:p>
            <a:pPr marL="0" indent="0">
              <a:buNone/>
            </a:pPr>
            <a:endParaRPr lang="sv-S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271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9123AC-8681-124E-9BD4-09DEBEAB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Den kommunala kontexten för smart mobilitet och experiment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4033B85-2037-5648-AEC7-7CB38C15F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9" y="2774679"/>
            <a:ext cx="4608950" cy="269548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EBEC8A8-2621-8140-B58C-0EE1B8316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97" y="1698172"/>
            <a:ext cx="4286126" cy="2690293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AA09423-6957-6948-9716-003547B28822}"/>
              </a:ext>
            </a:extLst>
          </p:cNvPr>
          <p:cNvSpPr txBox="1"/>
          <p:nvPr/>
        </p:nvSpPr>
        <p:spPr>
          <a:xfrm>
            <a:off x="6324615" y="5290457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Men även…</a:t>
            </a:r>
          </a:p>
        </p:txBody>
      </p:sp>
    </p:spTree>
    <p:extLst>
      <p:ext uri="{BB962C8B-B14F-4D97-AF65-F5344CB8AC3E}">
        <p14:creationId xmlns:p14="http://schemas.microsoft.com/office/powerpoint/2010/main" val="424329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F0FFBFB-F8AA-3C4A-94CD-2CAF1CBAD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7237"/>
            <a:ext cx="6963196" cy="1751108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8DDF377-7700-2946-BD8F-E374D9855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34" y="1841864"/>
            <a:ext cx="3485585" cy="1970364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3A301E9-A404-A34E-9648-5B40F4B6F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533" y="4181242"/>
            <a:ext cx="4728754" cy="199425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5A9F4D1-8F9C-0A4C-8A46-87A48EFFA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110" y="3533542"/>
            <a:ext cx="2717800" cy="6477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D12606BE-D8FA-534E-A4FE-2A53097957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667" y="4967036"/>
            <a:ext cx="3604443" cy="1301115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44EC314-8AE3-B640-8FE1-C1D2F351B1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4627" y="925652"/>
            <a:ext cx="2215787" cy="1427952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F6B890D5-0BB6-2D4A-BE98-5FCE6FAC58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647" y="4014507"/>
            <a:ext cx="3984171" cy="982504"/>
          </a:xfrm>
          <a:prstGeom prst="rect">
            <a:avLst/>
          </a:prstGeom>
        </p:spPr>
      </p:pic>
      <p:sp>
        <p:nvSpPr>
          <p:cNvPr id="20" name="textruta 19">
            <a:extLst>
              <a:ext uri="{FF2B5EF4-FFF2-40B4-BE49-F238E27FC236}">
                <a16:creationId xmlns:a16="http://schemas.microsoft.com/office/drawing/2014/main" id="{59818264-454D-6C41-9F17-74047539B5BD}"/>
              </a:ext>
            </a:extLst>
          </p:cNvPr>
          <p:cNvSpPr txBox="1"/>
          <p:nvPr/>
        </p:nvSpPr>
        <p:spPr>
          <a:xfrm>
            <a:off x="509100" y="556320"/>
            <a:ext cx="47404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…verkställer</a:t>
            </a:r>
          </a:p>
          <a:p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statens </a:t>
            </a:r>
            <a:r>
              <a:rPr lang="sv-SE" sz="3200" dirty="0" err="1">
                <a:latin typeface="Arial" panose="020B0604020202020204" pitchFamily="34" charset="0"/>
                <a:cs typeface="Arial" panose="020B0604020202020204" pitchFamily="34" charset="0"/>
              </a:rPr>
              <a:t>innovationspolitik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2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C18943-27E2-7944-A9C1-74C864998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9953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>
                <a:latin typeface="+mj-lt"/>
              </a:rPr>
              <a:t>Fall och 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113A36-2955-E24E-A804-87090E497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latin typeface="+mn-lt"/>
              </a:rPr>
              <a:t>Tre piloter m. självkörande bussar, tre nordiska städer </a:t>
            </a:r>
          </a:p>
          <a:p>
            <a:r>
              <a:rPr lang="en-GB" dirty="0" err="1">
                <a:latin typeface="+mn-lt"/>
              </a:rPr>
              <a:t>Teoretisk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kontext</a:t>
            </a:r>
            <a:r>
              <a:rPr lang="en-GB" dirty="0">
                <a:latin typeface="+mn-lt"/>
              </a:rPr>
              <a:t> – </a:t>
            </a:r>
            <a:r>
              <a:rPr lang="en-GB" dirty="0" err="1">
                <a:latin typeface="+mn-lt"/>
              </a:rPr>
              <a:t>planeringslitteratur</a:t>
            </a:r>
            <a:r>
              <a:rPr lang="en-GB" dirty="0">
                <a:latin typeface="+mn-lt"/>
              </a:rPr>
              <a:t> om </a:t>
            </a:r>
            <a:r>
              <a:rPr lang="en-GB" dirty="0" err="1">
                <a:latin typeface="+mn-lt"/>
              </a:rPr>
              <a:t>offentliga</a:t>
            </a:r>
            <a:r>
              <a:rPr lang="en-GB" dirty="0">
                <a:latin typeface="+mn-lt"/>
              </a:rPr>
              <a:t> roller </a:t>
            </a:r>
            <a:r>
              <a:rPr lang="en-GB" dirty="0" err="1">
                <a:latin typeface="+mn-lt"/>
              </a:rPr>
              <a:t>och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styrmedel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i</a:t>
            </a:r>
            <a:r>
              <a:rPr lang="en-GB" dirty="0">
                <a:latin typeface="+mn-lt"/>
              </a:rPr>
              <a:t> experiment…</a:t>
            </a:r>
            <a:endParaRPr lang="sv-SE" dirty="0">
              <a:latin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v-SE" dirty="0">
                <a:latin typeface="+mn-lt"/>
              </a:rPr>
              <a:t>Hur förhåller sig experiment till den ordinarie planeringsprocessen?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>
                <a:latin typeface="+mn-lt"/>
              </a:rPr>
              <a:t>Vad försöker kommuner lära sig i dessa processer?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>
                <a:latin typeface="+mn-lt"/>
              </a:rPr>
              <a:t>Hur försöker kommuner styra mot offentliga värden? </a:t>
            </a:r>
          </a:p>
          <a:p>
            <a:r>
              <a:rPr lang="sv-SE" dirty="0">
                <a:latin typeface="+mn-lt"/>
              </a:rPr>
              <a:t>Intervjuer med bl.a. </a:t>
            </a:r>
            <a:r>
              <a:rPr lang="en-GB" dirty="0" err="1">
                <a:latin typeface="+mn-lt"/>
              </a:rPr>
              <a:t>kommunala</a:t>
            </a:r>
            <a:r>
              <a:rPr lang="en-GB" dirty="0">
                <a:latin typeface="+mn-lt"/>
              </a:rPr>
              <a:t> transport- </a:t>
            </a:r>
            <a:r>
              <a:rPr lang="en-GB" dirty="0" err="1">
                <a:latin typeface="+mn-lt"/>
              </a:rPr>
              <a:t>och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stadsplanerare</a:t>
            </a:r>
            <a:endParaRPr lang="en-GB" dirty="0">
              <a:latin typeface="+mn-lt"/>
            </a:endParaRPr>
          </a:p>
          <a:p>
            <a:pPr marL="914400" lvl="1" indent="-457200">
              <a:buFont typeface="+mj-lt"/>
              <a:buAutoNum type="arabicPeriod"/>
            </a:pPr>
            <a:endParaRPr lang="sv-S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223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C76C22-30E1-D742-AF3F-CB90D64F7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518"/>
            <a:ext cx="8229600" cy="1143000"/>
          </a:xfrm>
        </p:spPr>
        <p:txBody>
          <a:bodyPr>
            <a:noAutofit/>
          </a:bodyPr>
          <a:lstStyle/>
          <a:p>
            <a:r>
              <a:rPr lang="sv-SE" sz="3800" dirty="0"/>
              <a:t>1. Hur förhåller sig experiment till den ordinarie planeringsprocessen?</a:t>
            </a:r>
            <a:br>
              <a:rPr lang="sv-SE" sz="3800" dirty="0"/>
            </a:br>
            <a:endParaRPr lang="sv-SE" sz="3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05373-EBE1-334A-B2B3-C461FA876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3503"/>
            <a:ext cx="8229600" cy="4249414"/>
          </a:xfrm>
        </p:spPr>
        <p:txBody>
          <a:bodyPr/>
          <a:lstStyle/>
          <a:p>
            <a:r>
              <a:rPr lang="sv-SE" dirty="0">
                <a:latin typeface="+mn-lt"/>
              </a:rPr>
              <a:t>Något av en ”sidoverksamhet” som sker i temporära organisationer vid sidan om den permanenta organisationen.</a:t>
            </a:r>
          </a:p>
          <a:p>
            <a:r>
              <a:rPr lang="sv-SE" dirty="0">
                <a:latin typeface="+mn-lt"/>
              </a:rPr>
              <a:t>Planerare kan röra sig emellan, och ibland även se den ”experimentella” och ”den offentliga” logiken som komplementära, förutom i ett avseende…</a:t>
            </a:r>
          </a:p>
          <a:p>
            <a:r>
              <a:rPr lang="sv-SE" dirty="0">
                <a:latin typeface="+mn-lt"/>
              </a:rPr>
              <a:t>…</a:t>
            </a:r>
            <a:r>
              <a:rPr lang="sv-SE" b="1" i="1" dirty="0">
                <a:latin typeface="+mn-lt"/>
              </a:rPr>
              <a:t>risktänkandet</a:t>
            </a:r>
            <a:r>
              <a:rPr lang="sv-SE" dirty="0">
                <a:latin typeface="+mn-lt"/>
              </a:rPr>
              <a:t> krockar med stabilitet och långsiktighet som är centrala planeringsvärden.  </a:t>
            </a:r>
          </a:p>
        </p:txBody>
      </p:sp>
    </p:spTree>
    <p:extLst>
      <p:ext uri="{BB962C8B-B14F-4D97-AF65-F5344CB8AC3E}">
        <p14:creationId xmlns:p14="http://schemas.microsoft.com/office/powerpoint/2010/main" val="182676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D46B15-C0FF-A848-89DE-02D479028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7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2. Vad försöker kommuner lära sig i dessa processer?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345725-C1CB-0541-AA59-5804AC8DB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sv-SE" dirty="0">
                <a:latin typeface="+mn-lt"/>
              </a:rPr>
              <a:t>Pilotprojekt utvärderas i regel av de aktörer som äger projektet</a:t>
            </a:r>
          </a:p>
          <a:p>
            <a:pPr fontAlgn="base"/>
            <a:r>
              <a:rPr lang="sv-SE" dirty="0">
                <a:latin typeface="+mn-lt"/>
              </a:rPr>
              <a:t>Kommunala aktörer har sällan tagit fram processer för att säkra lärande, varken inom ramen för piloten…</a:t>
            </a:r>
          </a:p>
          <a:p>
            <a:pPr marL="0" indent="0" fontAlgn="base">
              <a:buNone/>
            </a:pPr>
            <a:r>
              <a:rPr lang="sv-SE" dirty="0">
                <a:latin typeface="+mn-lt"/>
              </a:rPr>
              <a:t>…eller vidare i organisationen.  </a:t>
            </a:r>
          </a:p>
          <a:p>
            <a:pPr fontAlgn="base"/>
            <a:r>
              <a:rPr lang="sv-SE" dirty="0">
                <a:latin typeface="+mn-lt"/>
              </a:rPr>
              <a:t>Betoning på teknisk kunskap (bl.a. i följeforskning).</a:t>
            </a:r>
          </a:p>
          <a:p>
            <a:pPr marL="0" indent="0" fontAlgn="base">
              <a:buNone/>
            </a:pPr>
            <a:endParaRPr lang="sv-S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540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074B78-E97E-8D49-B878-6B321309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456"/>
            <a:ext cx="8229600" cy="1143000"/>
          </a:xfrm>
        </p:spPr>
        <p:txBody>
          <a:bodyPr>
            <a:noAutofit/>
          </a:bodyPr>
          <a:lstStyle/>
          <a:p>
            <a:r>
              <a:rPr lang="sv-SE" sz="3600" dirty="0"/>
              <a:t>3. Hur försöker kommuner styra mot offentliga värden? </a:t>
            </a:r>
            <a:br>
              <a:rPr lang="sv-SE" sz="3600" dirty="0"/>
            </a:b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65E439-61EE-674E-AD9A-D55F04351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latin typeface="+mn-lt"/>
              </a:rPr>
              <a:t>Kommunala aktörer, inom ramen för självkörande bussar, uppfattar att ofta att</a:t>
            </a:r>
          </a:p>
          <a:p>
            <a:pPr marL="0" indent="0">
              <a:buNone/>
            </a:pPr>
            <a:r>
              <a:rPr lang="sv-SE" dirty="0">
                <a:latin typeface="+mn-lt"/>
              </a:rPr>
              <a:t>”vi är inte där ännu…”</a:t>
            </a:r>
          </a:p>
          <a:p>
            <a:r>
              <a:rPr lang="sv-SE" dirty="0">
                <a:latin typeface="+mn-lt"/>
              </a:rPr>
              <a:t>För tidigt att tänka på kravställande, nu är det enbart en testperiod.  </a:t>
            </a:r>
          </a:p>
        </p:txBody>
      </p:sp>
    </p:spTree>
    <p:extLst>
      <p:ext uri="{BB962C8B-B14F-4D97-AF65-F5344CB8AC3E}">
        <p14:creationId xmlns:p14="http://schemas.microsoft.com/office/powerpoint/2010/main" val="260449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26EF44-B863-8649-9B5E-E0D020E71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Slutreflektion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505209-B70C-F14C-988B-BF4FC1A30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>
                <a:latin typeface="+mn-lt"/>
              </a:rPr>
              <a:t>Risk och stabilitet i innovationsarbetet! </a:t>
            </a:r>
          </a:p>
          <a:p>
            <a:r>
              <a:rPr lang="sv-SE" dirty="0">
                <a:latin typeface="+mn-lt"/>
              </a:rPr>
              <a:t>Offentliga aktörer behöver styra smart mobilitet mot värden som hållbarhet, inkludering, men även integritet.</a:t>
            </a:r>
          </a:p>
          <a:p>
            <a:r>
              <a:rPr lang="sv-SE" dirty="0">
                <a:latin typeface="+mn-lt"/>
              </a:rPr>
              <a:t>Om inte nu? När? </a:t>
            </a:r>
          </a:p>
          <a:p>
            <a:endParaRPr lang="sv-SE" dirty="0">
              <a:latin typeface="+mn-lt"/>
            </a:endParaRPr>
          </a:p>
          <a:p>
            <a:pPr marL="0" indent="0">
              <a:buNone/>
            </a:pPr>
            <a:r>
              <a:rPr lang="sv-SE" sz="1900" b="1" dirty="0">
                <a:latin typeface="+mn-lt"/>
              </a:rPr>
              <a:t>Fortsatt läsning</a:t>
            </a:r>
          </a:p>
          <a:p>
            <a:pPr marL="0" indent="0">
              <a:buNone/>
            </a:pPr>
            <a:r>
              <a:rPr lang="sv-SE" sz="1900" dirty="0">
                <a:latin typeface="+mn-lt"/>
              </a:rPr>
              <a:t>- Berglund-</a:t>
            </a:r>
            <a:r>
              <a:rPr lang="sv-SE" sz="1900" dirty="0" err="1">
                <a:latin typeface="+mn-lt"/>
              </a:rPr>
              <a:t>Snodgrass</a:t>
            </a:r>
            <a:r>
              <a:rPr lang="sv-SE" sz="1900" dirty="0">
                <a:latin typeface="+mn-lt"/>
              </a:rPr>
              <a:t>, L. &amp; </a:t>
            </a:r>
            <a:r>
              <a:rPr lang="sv-SE" sz="1900" dirty="0" err="1">
                <a:latin typeface="+mn-lt"/>
              </a:rPr>
              <a:t>Mukhtar</a:t>
            </a:r>
            <a:r>
              <a:rPr lang="sv-SE" sz="1900" dirty="0">
                <a:latin typeface="+mn-lt"/>
              </a:rPr>
              <a:t>-Landgren, D (2020) ” </a:t>
            </a:r>
            <a:r>
              <a:rPr lang="sv-SE" sz="1900" dirty="0" err="1">
                <a:latin typeface="+mn-lt"/>
              </a:rPr>
              <a:t>Conceptualizing</a:t>
            </a:r>
            <a:r>
              <a:rPr lang="sv-SE" sz="1900" dirty="0">
                <a:latin typeface="+mn-lt"/>
              </a:rPr>
              <a:t> </a:t>
            </a:r>
            <a:r>
              <a:rPr lang="sv-SE" sz="1900" dirty="0" err="1">
                <a:latin typeface="+mn-lt"/>
              </a:rPr>
              <a:t>Testbed</a:t>
            </a:r>
            <a:r>
              <a:rPr lang="sv-SE" sz="1900" dirty="0">
                <a:latin typeface="+mn-lt"/>
              </a:rPr>
              <a:t> Planning: Urban Planning in the </a:t>
            </a:r>
            <a:r>
              <a:rPr lang="sv-SE" sz="1900" dirty="0" err="1">
                <a:latin typeface="+mn-lt"/>
              </a:rPr>
              <a:t>Intersection</a:t>
            </a:r>
            <a:r>
              <a:rPr lang="sv-SE" sz="1900" dirty="0">
                <a:latin typeface="+mn-lt"/>
              </a:rPr>
              <a:t> </a:t>
            </a:r>
            <a:r>
              <a:rPr lang="sv-SE" sz="1900" dirty="0" err="1">
                <a:latin typeface="+mn-lt"/>
              </a:rPr>
              <a:t>between</a:t>
            </a:r>
            <a:r>
              <a:rPr lang="sv-SE" sz="1900" dirty="0">
                <a:latin typeface="+mn-lt"/>
              </a:rPr>
              <a:t> Experimental and Public </a:t>
            </a:r>
            <a:r>
              <a:rPr lang="sv-SE" sz="1900" dirty="0" err="1">
                <a:latin typeface="+mn-lt"/>
              </a:rPr>
              <a:t>Sector</a:t>
            </a:r>
            <a:r>
              <a:rPr lang="sv-SE" sz="1900" dirty="0">
                <a:latin typeface="+mn-lt"/>
              </a:rPr>
              <a:t> </a:t>
            </a:r>
            <a:r>
              <a:rPr lang="sv-SE" sz="1900" dirty="0" err="1">
                <a:latin typeface="+mn-lt"/>
              </a:rPr>
              <a:t>Logics</a:t>
            </a:r>
            <a:r>
              <a:rPr lang="sv-SE" sz="1900" dirty="0">
                <a:latin typeface="+mn-lt"/>
              </a:rPr>
              <a:t>” </a:t>
            </a:r>
            <a:r>
              <a:rPr lang="sv-SE" sz="1900" i="1" dirty="0">
                <a:latin typeface="+mn-lt"/>
              </a:rPr>
              <a:t>Urban Planning Vol. 5, No. 1</a:t>
            </a:r>
            <a:endParaRPr lang="sv-SE" sz="1900" dirty="0">
              <a:latin typeface="+mn-lt"/>
            </a:endParaRPr>
          </a:p>
          <a:p>
            <a:pPr marL="0" indent="0">
              <a:buNone/>
            </a:pPr>
            <a:r>
              <a:rPr lang="sv-SE" sz="1900" dirty="0">
                <a:latin typeface="+mn-lt"/>
              </a:rPr>
              <a:t>- </a:t>
            </a:r>
            <a:r>
              <a:rPr lang="sv-SE" sz="1900" dirty="0" err="1">
                <a:latin typeface="+mn-lt"/>
              </a:rPr>
              <a:t>Mukhtar</a:t>
            </a:r>
            <a:r>
              <a:rPr lang="sv-SE" sz="1900" dirty="0">
                <a:latin typeface="+mn-lt"/>
              </a:rPr>
              <a:t>-Landgren, D (2019) ”Kommunen som experimentverkstad - samhällsbyggande genom piloter och försöksverksamheter” i </a:t>
            </a:r>
            <a:r>
              <a:rPr lang="sv-SE" sz="1900" i="1" dirty="0">
                <a:latin typeface="+mn-lt"/>
              </a:rPr>
              <a:t>Ett nytt kontrakt för samhällsbyggande </a:t>
            </a:r>
            <a:r>
              <a:rPr lang="sv-SE" sz="1900" dirty="0" err="1">
                <a:latin typeface="+mn-lt"/>
              </a:rPr>
              <a:t>Linnefors</a:t>
            </a:r>
            <a:r>
              <a:rPr lang="sv-SE" sz="1900" dirty="0">
                <a:latin typeface="+mn-lt"/>
              </a:rPr>
              <a:t> Förlag</a:t>
            </a:r>
          </a:p>
          <a:p>
            <a:pPr marL="0" indent="0">
              <a:buNone/>
            </a:pPr>
            <a:endParaRPr lang="sv-S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34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2-PPT">
  <a:themeElements>
    <a:clrScheme name="K2 Theme Colors">
      <a:dk1>
        <a:srgbClr val="1C1C1C"/>
      </a:dk1>
      <a:lt1>
        <a:sysClr val="window" lastClr="FFFFFF"/>
      </a:lt1>
      <a:dk2>
        <a:srgbClr val="F17E26"/>
      </a:dk2>
      <a:lt2>
        <a:srgbClr val="FFFFFF"/>
      </a:lt2>
      <a:accent1>
        <a:srgbClr val="359C9E"/>
      </a:accent1>
      <a:accent2>
        <a:srgbClr val="FC3507"/>
      </a:accent2>
      <a:accent3>
        <a:srgbClr val="F8B51B"/>
      </a:accent3>
      <a:accent4>
        <a:srgbClr val="40A96D"/>
      </a:accent4>
      <a:accent5>
        <a:srgbClr val="F6B070"/>
      </a:accent5>
      <a:accent6>
        <a:srgbClr val="FCE4C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2-mall-VTI" id="{7C5CAD24-F0EC-CD41-9AF2-F0806337FA71}" vid="{2F954853-DB50-2746-92DF-FEE6ED457FD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6356</TotalTime>
  <Words>461</Words>
  <Application>Microsoft Office PowerPoint</Application>
  <PresentationFormat>Bildspel på skärmen (4:3)</PresentationFormat>
  <Paragraphs>44</Paragraphs>
  <Slides>10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K2-PPT</vt:lpstr>
      <vt:lpstr>Hur styr offentliga aktörer experiment inom smart mobilitet? </vt:lpstr>
      <vt:lpstr>Experiment, piloter och smart mobilitet</vt:lpstr>
      <vt:lpstr>Den kommunala kontexten för smart mobilitet och experiment</vt:lpstr>
      <vt:lpstr>PowerPoint-presentation</vt:lpstr>
      <vt:lpstr>Fall och frågor</vt:lpstr>
      <vt:lpstr>1. Hur förhåller sig experiment till den ordinarie planeringsprocessen? </vt:lpstr>
      <vt:lpstr>2. Vad försöker kommuner lära sig i dessa processer? </vt:lpstr>
      <vt:lpstr>3. Hur försöker kommuner styra mot offentliga värden?  </vt:lpstr>
      <vt:lpstr>Slutreflektion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 återuppfinna kollektivtrfik I en framtid av smart mobilitet: Roller, strategier och samverkan  Møde I projektteam – 2018.01.19</dc:title>
  <dc:creator>Claus Hedegaard Sørensen</dc:creator>
  <cp:lastModifiedBy>Hanna Holm</cp:lastModifiedBy>
  <cp:revision>235</cp:revision>
  <cp:lastPrinted>2018-04-23T09:05:00Z</cp:lastPrinted>
  <dcterms:created xsi:type="dcterms:W3CDTF">2018-01-16T11:25:40Z</dcterms:created>
  <dcterms:modified xsi:type="dcterms:W3CDTF">2020-04-22T12:49:07Z</dcterms:modified>
</cp:coreProperties>
</file>