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14" r:id="rId2"/>
    <p:sldId id="325" r:id="rId3"/>
    <p:sldId id="332" r:id="rId4"/>
    <p:sldId id="331" r:id="rId5"/>
    <p:sldId id="335" r:id="rId6"/>
    <p:sldId id="345" r:id="rId7"/>
    <p:sldId id="315" r:id="rId8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9C9E"/>
    <a:srgbClr val="40A96D"/>
    <a:srgbClr val="FC2B07"/>
    <a:srgbClr val="F17E26"/>
    <a:srgbClr val="727272"/>
    <a:srgbClr val="F8B5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083E6E3-FA7D-4D7B-A595-EF9225AFEA82}" styleName="Ljust format 1 - Dekorfärg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llanmörkt format 4 - Dekorfärg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20" autoAdjust="0"/>
    <p:restoredTop sz="85552" autoAdjust="0"/>
  </p:normalViewPr>
  <p:slideViewPr>
    <p:cSldViewPr snapToGrid="0" snapToObjects="1">
      <p:cViewPr varScale="1">
        <p:scale>
          <a:sx n="57" d="100"/>
          <a:sy n="57" d="100"/>
        </p:scale>
        <p:origin x="1552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BDC9FD-14EE-5141-8189-CCA9C53A5ACF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2D62B-E72E-CD4C-A976-0E58687D2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0469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76B350-2EEC-44FE-BC7D-3EB0FF73E1FA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F6CC9-C7A1-4C5F-8488-9BD6F68A5E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77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F6CC9-C7A1-4C5F-8488-9BD6F68A5E5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44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35 tjänster i nio olika länder, 23 olika städer</a:t>
            </a:r>
            <a:r>
              <a:rPr lang="sv-SE" baseline="0" dirty="0"/>
              <a:t> eller regioner.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F6CC9-C7A1-4C5F-8488-9BD6F68A5E5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1542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F17E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17569"/>
            <a:ext cx="7772400" cy="914564"/>
          </a:xfrm>
        </p:spPr>
        <p:txBody>
          <a:bodyPr/>
          <a:lstStyle>
            <a:lvl1pPr algn="l">
              <a:defRPr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817883"/>
            <a:ext cx="6400800" cy="642721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2651467"/>
            <a:ext cx="1876845" cy="0"/>
          </a:xfrm>
          <a:prstGeom prst="line">
            <a:avLst/>
          </a:prstGeom>
          <a:ln w="381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444455"/>
            <a:ext cx="9144000" cy="241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552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66311" y="1140961"/>
            <a:ext cx="3820489" cy="4114800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4400" b="0" i="1">
                <a:solidFill>
                  <a:srgbClr val="359C9E"/>
                </a:solidFill>
                <a:latin typeface="Times New Roman"/>
                <a:cs typeface="Times New Roman"/>
              </a:defRPr>
            </a:lvl1pPr>
          </a:lstStyle>
          <a:p>
            <a:pPr lvl="0"/>
            <a:r>
              <a:rPr lang="sv-SE" dirty="0"/>
              <a:t>”</a:t>
            </a:r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edit</a:t>
            </a:r>
            <a:r>
              <a:rPr lang="sv-SE" dirty="0"/>
              <a:t> master text </a:t>
            </a:r>
            <a:r>
              <a:rPr lang="sv-SE" dirty="0" err="1"/>
              <a:t>styles</a:t>
            </a:r>
            <a:r>
              <a:rPr lang="sv-SE" dirty="0"/>
              <a:t>”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74315" y="1140961"/>
            <a:ext cx="373121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304528"/>
            <a:ext cx="9144000" cy="553472"/>
          </a:xfrm>
          <a:prstGeom prst="rect">
            <a:avLst/>
          </a:prstGeom>
          <a:solidFill>
            <a:srgbClr val="F17E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7796" y="6426144"/>
            <a:ext cx="359003" cy="359003"/>
          </a:xfrm>
          <a:prstGeom prst="rect">
            <a:avLst/>
          </a:prstGeom>
        </p:spPr>
      </p:pic>
      <p:sp>
        <p:nvSpPr>
          <p:cNvPr id="12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4866310" y="5427962"/>
            <a:ext cx="3820489" cy="267310"/>
          </a:xfrm>
        </p:spPr>
        <p:txBody>
          <a:bodyPr>
            <a:noAutofit/>
          </a:bodyPr>
          <a:lstStyle>
            <a:lvl1pPr marL="0" indent="0" algn="l">
              <a:buNone/>
              <a:defRPr sz="1800" b="0" i="0">
                <a:solidFill>
                  <a:srgbClr val="727272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dirty="0"/>
              <a:t>”</a:t>
            </a:r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edit</a:t>
            </a:r>
            <a:r>
              <a:rPr lang="sv-SE" dirty="0"/>
              <a:t> Master text </a:t>
            </a:r>
            <a:r>
              <a:rPr lang="sv-SE" dirty="0" err="1"/>
              <a:t>styles</a:t>
            </a:r>
            <a:r>
              <a:rPr lang="sv-SE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77688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">
    <p:bg>
      <p:bgPr>
        <a:solidFill>
          <a:srgbClr val="F17E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57273" y="1361527"/>
            <a:ext cx="2229456" cy="22294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444455"/>
            <a:ext cx="9144000" cy="241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562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örstasid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/>
          <p:cNvSpPr>
            <a:spLocks noGrp="1"/>
          </p:cNvSpPr>
          <p:nvPr>
            <p:ph type="ctrTitle" hasCustomPrompt="1"/>
          </p:nvPr>
        </p:nvSpPr>
        <p:spPr>
          <a:xfrm>
            <a:off x="555856" y="3205581"/>
            <a:ext cx="8016161" cy="874391"/>
          </a:xfrm>
          <a:prstGeom prst="rect">
            <a:avLst/>
          </a:prstGeom>
        </p:spPr>
        <p:txBody>
          <a:bodyPr lIns="71323" tIns="35662" rIns="71323" bIns="35662" anchor="b">
            <a:normAutofit/>
          </a:bodyPr>
          <a:lstStyle>
            <a:lvl1pPr algn="l">
              <a:defRPr sz="3400">
                <a:latin typeface="Myriad Pro" panose="020B0503030403020204" pitchFamily="34" charset="0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0" hasCustomPrompt="1"/>
          </p:nvPr>
        </p:nvSpPr>
        <p:spPr>
          <a:xfrm>
            <a:off x="555856" y="4312945"/>
            <a:ext cx="8016161" cy="1763777"/>
          </a:xfrm>
          <a:prstGeom prst="rect">
            <a:avLst/>
          </a:prstGeom>
        </p:spPr>
        <p:txBody>
          <a:bodyPr lIns="71323" tIns="35662" rIns="71323" bIns="35662">
            <a:normAutofit/>
          </a:bodyPr>
          <a:lstStyle>
            <a:lvl1pPr>
              <a:defRPr sz="2200"/>
            </a:lvl1pPr>
          </a:lstStyle>
          <a:p>
            <a:pPr lvl="0"/>
            <a:r>
              <a:rPr lang="sv-SE" dirty="0"/>
              <a:t>Klicka här för att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914188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6749"/>
            <a:ext cx="8229600" cy="4249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304528"/>
            <a:ext cx="9144000" cy="553472"/>
          </a:xfrm>
          <a:prstGeom prst="rect">
            <a:avLst/>
          </a:prstGeom>
          <a:solidFill>
            <a:srgbClr val="F17E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7796" y="6426144"/>
            <a:ext cx="359003" cy="359003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0" y="1417638"/>
            <a:ext cx="914400" cy="0"/>
          </a:xfrm>
          <a:prstGeom prst="line">
            <a:avLst/>
          </a:prstGeom>
          <a:ln w="19050">
            <a:solidFill>
              <a:srgbClr val="F17E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5562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Section">
    <p:bg>
      <p:bgPr>
        <a:solidFill>
          <a:srgbClr val="F17E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4429"/>
            <a:ext cx="8229600" cy="1143000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3633577" y="4259209"/>
            <a:ext cx="1876845" cy="0"/>
          </a:xfrm>
          <a:prstGeom prst="line">
            <a:avLst/>
          </a:prstGeom>
          <a:ln w="381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1192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3131"/>
            <a:ext cx="4038600" cy="43730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3131"/>
            <a:ext cx="4038600" cy="43730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304528"/>
            <a:ext cx="9144000" cy="553472"/>
          </a:xfrm>
          <a:prstGeom prst="rect">
            <a:avLst/>
          </a:prstGeom>
          <a:solidFill>
            <a:srgbClr val="F17E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7796" y="6426144"/>
            <a:ext cx="359003" cy="359003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0" y="1417638"/>
            <a:ext cx="914400" cy="0"/>
          </a:xfrm>
          <a:prstGeom prst="line">
            <a:avLst/>
          </a:prstGeom>
          <a:ln w="19050">
            <a:solidFill>
              <a:srgbClr val="F17E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1527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304528"/>
            <a:ext cx="9144000" cy="553472"/>
          </a:xfrm>
          <a:prstGeom prst="rect">
            <a:avLst/>
          </a:prstGeom>
          <a:solidFill>
            <a:srgbClr val="F17E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7796" y="6426144"/>
            <a:ext cx="359003" cy="35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69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304528"/>
            <a:ext cx="9144000" cy="553472"/>
          </a:xfrm>
          <a:prstGeom prst="rect">
            <a:avLst/>
          </a:prstGeom>
          <a:solidFill>
            <a:srgbClr val="F17E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7796" y="6426144"/>
            <a:ext cx="359003" cy="35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841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6304528"/>
            <a:ext cx="9144000" cy="553472"/>
          </a:xfrm>
          <a:prstGeom prst="rect">
            <a:avLst/>
          </a:prstGeom>
          <a:solidFill>
            <a:srgbClr val="F17E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7796" y="6426144"/>
            <a:ext cx="359003" cy="359003"/>
          </a:xfrm>
          <a:prstGeom prst="rect">
            <a:avLst/>
          </a:prstGeom>
        </p:spPr>
      </p:pic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457200" y="1797723"/>
            <a:ext cx="8229600" cy="4024312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3763388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304528"/>
            <a:ext cx="9144000" cy="553472"/>
          </a:xfrm>
          <a:prstGeom prst="rect">
            <a:avLst/>
          </a:prstGeom>
          <a:solidFill>
            <a:srgbClr val="F17E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7796" y="6426144"/>
            <a:ext cx="359003" cy="35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163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595880" y="1685704"/>
            <a:ext cx="6289692" cy="3742258"/>
          </a:xfrm>
        </p:spPr>
        <p:txBody>
          <a:bodyPr>
            <a:normAutofit/>
          </a:bodyPr>
          <a:lstStyle>
            <a:lvl1pPr marL="0" indent="0" algn="l">
              <a:buNone/>
              <a:defRPr sz="4800" b="0" i="1">
                <a:solidFill>
                  <a:srgbClr val="359C9E"/>
                </a:solidFill>
                <a:latin typeface="Times New Roman"/>
                <a:cs typeface="Times New Roma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dirty="0"/>
              <a:t>”</a:t>
            </a:r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edit</a:t>
            </a:r>
            <a:r>
              <a:rPr lang="sv-SE" dirty="0"/>
              <a:t> master text </a:t>
            </a:r>
            <a:r>
              <a:rPr lang="sv-SE" dirty="0" err="1"/>
              <a:t>styles</a:t>
            </a:r>
            <a:r>
              <a:rPr lang="sv-SE" dirty="0"/>
              <a:t>”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304528"/>
            <a:ext cx="9144000" cy="553472"/>
          </a:xfrm>
          <a:prstGeom prst="rect">
            <a:avLst/>
          </a:prstGeom>
          <a:solidFill>
            <a:srgbClr val="F17E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7796" y="6426144"/>
            <a:ext cx="359003" cy="359003"/>
          </a:xfrm>
          <a:prstGeom prst="rect">
            <a:avLst/>
          </a:prstGeom>
        </p:spPr>
      </p:pic>
      <p:sp>
        <p:nvSpPr>
          <p:cNvPr id="12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1595880" y="5427962"/>
            <a:ext cx="6289692" cy="267310"/>
          </a:xfrm>
        </p:spPr>
        <p:txBody>
          <a:bodyPr>
            <a:noAutofit/>
          </a:bodyPr>
          <a:lstStyle>
            <a:lvl1pPr marL="0" indent="0" algn="l">
              <a:buNone/>
              <a:defRPr sz="1800" b="0" i="0">
                <a:solidFill>
                  <a:srgbClr val="727272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dirty="0"/>
              <a:t>”</a:t>
            </a:r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edit</a:t>
            </a:r>
            <a:r>
              <a:rPr lang="sv-SE" dirty="0"/>
              <a:t> Master text </a:t>
            </a:r>
            <a:r>
              <a:rPr lang="sv-SE" dirty="0" err="1"/>
              <a:t>styles</a:t>
            </a:r>
            <a:r>
              <a:rPr lang="sv-SE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0384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edit</a:t>
            </a:r>
            <a:r>
              <a:rPr lang="sv-SE" dirty="0"/>
              <a:t> Master </a:t>
            </a:r>
            <a:r>
              <a:rPr lang="sv-SE" dirty="0" err="1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174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54" r:id="rId5"/>
    <p:sldLayoutId id="2147483655" r:id="rId6"/>
    <p:sldLayoutId id="2147483660" r:id="rId7"/>
    <p:sldLayoutId id="2147483656" r:id="rId8"/>
    <p:sldLayoutId id="2147483658" r:id="rId9"/>
    <p:sldLayoutId id="2147483657" r:id="rId10"/>
    <p:sldLayoutId id="2147483659" r:id="rId11"/>
    <p:sldLayoutId id="2147483662" r:id="rId12"/>
  </p:sldLayoutIdLst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40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b="1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2centrum.se/" TargetMode="External"/><Relationship Id="rId2" Type="http://schemas.openxmlformats.org/officeDocument/2006/relationships/hyperlink" Target="http://www.tft.lth.se/" TargetMode="External"/><Relationship Id="rId1" Type="http://schemas.openxmlformats.org/officeDocument/2006/relationships/slideLayout" Target="../slideLayouts/slideLayout11.xml"/><Relationship Id="rId4" Type="http://schemas.openxmlformats.org/officeDocument/2006/relationships/hyperlink" Target="mailto:Fredrik.pettersson-lofstedt@tft.lth.s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381991" y="674557"/>
            <a:ext cx="8784236" cy="1857576"/>
          </a:xfrm>
        </p:spPr>
        <p:txBody>
          <a:bodyPr>
            <a:normAutofit/>
          </a:bodyPr>
          <a:lstStyle/>
          <a:p>
            <a:r>
              <a:rPr lang="sv-SE" sz="2800" dirty="0"/>
              <a:t>Efterfrågestyrd kollektivtrafik 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85799" y="2817883"/>
            <a:ext cx="7870371" cy="1619206"/>
          </a:xfrm>
        </p:spPr>
        <p:txBody>
          <a:bodyPr>
            <a:normAutofit/>
          </a:bodyPr>
          <a:lstStyle/>
          <a:p>
            <a:r>
              <a:rPr lang="sv-SE" dirty="0"/>
              <a:t>Fredrik Pettersson-Löfstedt, Lunds Tekniska Högskola/Trafik &amp; Väg, K2 resultatkonferens 2020-04-23</a:t>
            </a:r>
          </a:p>
        </p:txBody>
      </p:sp>
    </p:spTree>
    <p:extLst>
      <p:ext uri="{BB962C8B-B14F-4D97-AF65-F5344CB8AC3E}">
        <p14:creationId xmlns:p14="http://schemas.microsoft.com/office/powerpoint/2010/main" val="2141159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Kan ny teknik förbättra anropsstyrd kollektivtrafik?</a:t>
            </a:r>
          </a:p>
        </p:txBody>
      </p:sp>
      <p:grpSp>
        <p:nvGrpSpPr>
          <p:cNvPr id="14" name="Grupp 13"/>
          <p:cNvGrpSpPr/>
          <p:nvPr/>
        </p:nvGrpSpPr>
        <p:grpSpPr>
          <a:xfrm>
            <a:off x="882372" y="3846731"/>
            <a:ext cx="3186708" cy="2374761"/>
            <a:chOff x="882372" y="3846731"/>
            <a:chExt cx="3186708" cy="2374761"/>
          </a:xfrm>
        </p:grpSpPr>
        <p:sp>
          <p:nvSpPr>
            <p:cNvPr id="9" name="textruta 8"/>
            <p:cNvSpPr txBox="1"/>
            <p:nvPr/>
          </p:nvSpPr>
          <p:spPr>
            <a:xfrm>
              <a:off x="882372" y="5852160"/>
              <a:ext cx="31867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 err="1"/>
                <a:t>ArrivaClick</a:t>
              </a:r>
              <a:r>
                <a:rPr lang="sv-SE" dirty="0"/>
                <a:t>, </a:t>
              </a:r>
              <a:r>
                <a:rPr lang="sv-SE" dirty="0" err="1"/>
                <a:t>Sittingbourne</a:t>
              </a:r>
              <a:r>
                <a:rPr lang="sv-SE" dirty="0"/>
                <a:t>, UK</a:t>
              </a:r>
            </a:p>
          </p:txBody>
        </p:sp>
        <p:pic>
          <p:nvPicPr>
            <p:cNvPr id="1026" name="Picture 2" descr="Bildresultat fÃ¶r arrivaclick sittingbourn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4666" y="3846731"/>
              <a:ext cx="2600525" cy="190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upp 14"/>
          <p:cNvGrpSpPr/>
          <p:nvPr/>
        </p:nvGrpSpPr>
        <p:grpSpPr>
          <a:xfrm>
            <a:off x="4946473" y="2006065"/>
            <a:ext cx="3586022" cy="3846095"/>
            <a:chOff x="4946473" y="2006065"/>
            <a:chExt cx="3586022" cy="3846095"/>
          </a:xfrm>
        </p:grpSpPr>
        <p:sp>
          <p:nvSpPr>
            <p:cNvPr id="8" name="textruta 7"/>
            <p:cNvSpPr txBox="1"/>
            <p:nvPr/>
          </p:nvSpPr>
          <p:spPr>
            <a:xfrm>
              <a:off x="5225415" y="5482828"/>
              <a:ext cx="3307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Go </a:t>
              </a:r>
              <a:r>
                <a:rPr lang="sv-SE" dirty="0" err="1"/>
                <a:t>Connect</a:t>
              </a:r>
              <a:r>
                <a:rPr lang="sv-SE" dirty="0"/>
                <a:t>, Milton, CAN</a:t>
              </a:r>
            </a:p>
          </p:txBody>
        </p:sp>
        <p:pic>
          <p:nvPicPr>
            <p:cNvPr id="3" name="Bildobjekt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46473" y="2006065"/>
              <a:ext cx="3586022" cy="3312000"/>
            </a:xfrm>
            <a:prstGeom prst="rect">
              <a:avLst/>
            </a:prstGeom>
          </p:spPr>
        </p:pic>
      </p:grpSp>
      <p:grpSp>
        <p:nvGrpSpPr>
          <p:cNvPr id="4" name="Grupp 3"/>
          <p:cNvGrpSpPr/>
          <p:nvPr/>
        </p:nvGrpSpPr>
        <p:grpSpPr>
          <a:xfrm>
            <a:off x="627499" y="1400175"/>
            <a:ext cx="3676213" cy="2446556"/>
            <a:chOff x="627499" y="1400175"/>
            <a:chExt cx="3676213" cy="2446556"/>
          </a:xfrm>
        </p:grpSpPr>
        <p:sp>
          <p:nvSpPr>
            <p:cNvPr id="7" name="textruta 6"/>
            <p:cNvSpPr txBox="1"/>
            <p:nvPr/>
          </p:nvSpPr>
          <p:spPr>
            <a:xfrm>
              <a:off x="627499" y="3477399"/>
              <a:ext cx="36519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 err="1"/>
                <a:t>Plustur</a:t>
              </a:r>
              <a:r>
                <a:rPr lang="sv-SE" dirty="0"/>
                <a:t>, Nordjylland</a:t>
              </a:r>
            </a:p>
          </p:txBody>
        </p:sp>
        <p:grpSp>
          <p:nvGrpSpPr>
            <p:cNvPr id="12" name="Group 5"/>
            <p:cNvGrpSpPr>
              <a:grpSpLocks noChangeAspect="1"/>
            </p:cNvGrpSpPr>
            <p:nvPr/>
          </p:nvGrpSpPr>
          <p:grpSpPr bwMode="auto">
            <a:xfrm>
              <a:off x="652463" y="1400175"/>
              <a:ext cx="3651249" cy="2101850"/>
              <a:chOff x="411" y="882"/>
              <a:chExt cx="2300" cy="1324"/>
            </a:xfrm>
          </p:grpSpPr>
          <p:sp>
            <p:nvSpPr>
              <p:cNvPr id="13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411" y="882"/>
                <a:ext cx="2297" cy="13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pic>
            <p:nvPicPr>
              <p:cNvPr id="1030" name="Picture 6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9159" b="29378"/>
              <a:stretch/>
            </p:blipFill>
            <p:spPr bwMode="auto">
              <a:xfrm>
                <a:off x="411" y="1008"/>
                <a:ext cx="2300" cy="1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3440113" y="1825625"/>
            <a:ext cx="2263775" cy="3206750"/>
            <a:chOff x="2167" y="1150"/>
            <a:chExt cx="1426" cy="2020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2167" y="1150"/>
              <a:ext cx="1426" cy="2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7" y="1150"/>
              <a:ext cx="1429" cy="2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207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4173" y="274638"/>
            <a:ext cx="8362627" cy="61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171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795657" cy="1143000"/>
          </a:xfrm>
        </p:spPr>
        <p:txBody>
          <a:bodyPr/>
          <a:lstStyle/>
          <a:p>
            <a:r>
              <a:rPr lang="sv-SE" dirty="0"/>
              <a:t>Är efterfrågestyrda tjänster effektiva?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1001487" y="5290457"/>
            <a:ext cx="7576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Jämförelsetal ”traditionell” anropsstyrd kollektivtrafik: 1.28 – 4.70</a:t>
            </a:r>
          </a:p>
        </p:txBody>
      </p:sp>
      <p:graphicFrame>
        <p:nvGraphicFramePr>
          <p:cNvPr id="12" name="Tabell 1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595413998"/>
              </p:ext>
            </p:extLst>
          </p:nvPr>
        </p:nvGraphicFramePr>
        <p:xfrm>
          <a:off x="544281" y="1417642"/>
          <a:ext cx="8033662" cy="3622442"/>
        </p:xfrm>
        <a:graphic>
          <a:graphicData uri="http://schemas.openxmlformats.org/drawingml/2006/table">
            <a:tbl>
              <a:tblPr firstRow="1" firstCol="1" bandRow="1"/>
              <a:tblGrid>
                <a:gridCol w="2329548">
                  <a:extLst>
                    <a:ext uri="{9D8B030D-6E8A-4147-A177-3AD203B41FA5}">
                      <a16:colId xmlns:a16="http://schemas.microsoft.com/office/drawing/2014/main" val="2249348380"/>
                    </a:ext>
                  </a:extLst>
                </a:gridCol>
                <a:gridCol w="1796142">
                  <a:extLst>
                    <a:ext uri="{9D8B030D-6E8A-4147-A177-3AD203B41FA5}">
                      <a16:colId xmlns:a16="http://schemas.microsoft.com/office/drawing/2014/main" val="2663166999"/>
                    </a:ext>
                  </a:extLst>
                </a:gridCol>
                <a:gridCol w="1796143">
                  <a:extLst>
                    <a:ext uri="{9D8B030D-6E8A-4147-A177-3AD203B41FA5}">
                      <a16:colId xmlns:a16="http://schemas.microsoft.com/office/drawing/2014/main" val="1178703307"/>
                    </a:ext>
                  </a:extLst>
                </a:gridCol>
                <a:gridCol w="2111829">
                  <a:extLst>
                    <a:ext uri="{9D8B030D-6E8A-4147-A177-3AD203B41FA5}">
                      <a16:colId xmlns:a16="http://schemas.microsoft.com/office/drawing/2014/main" val="1502370302"/>
                    </a:ext>
                  </a:extLst>
                </a:gridCol>
              </a:tblGrid>
              <a:tr h="717710"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Case </a:t>
                      </a:r>
                      <a:endParaRPr lang="sv-SE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2000" b="0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Passagerare</a:t>
                      </a:r>
                      <a:r>
                        <a:rPr lang="en-GB" sz="2000" b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GB" sz="2000" b="0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månad</a:t>
                      </a:r>
                      <a:endParaRPr lang="sv-SE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2000" b="0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Intäktstimmar</a:t>
                      </a:r>
                      <a:r>
                        <a:rPr lang="en-GB" sz="2000" b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GB" sz="2000" b="0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månad</a:t>
                      </a:r>
                      <a:endParaRPr lang="sv-SE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2000" b="0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Passagerare</a:t>
                      </a:r>
                      <a:r>
                        <a:rPr lang="en-GB" sz="2000" b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en-GB" sz="2000" b="0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intäktstimme</a:t>
                      </a:r>
                      <a:r>
                        <a:rPr lang="en-GB" sz="2000" b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v-SE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849324"/>
                  </a:ext>
                </a:extLst>
              </a:tr>
              <a:tr h="358853">
                <a:tc>
                  <a:txBody>
                    <a:bodyPr/>
                    <a:lstStyle/>
                    <a:p>
                      <a:pPr marL="36195" marR="36195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b="1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Kutsuplus</a:t>
                      </a:r>
                      <a:endParaRPr lang="sv-SE" sz="1400">
                        <a:effectLst/>
                        <a:latin typeface="Arial" panose="020B0604020202020204" pitchFamily="34" charset="0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8,333</a:t>
                      </a:r>
                      <a:endParaRPr lang="sv-SE" sz="1400" dirty="0">
                        <a:effectLst/>
                        <a:latin typeface="Arial" panose="020B0604020202020204" pitchFamily="34" charset="0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5,700</a:t>
                      </a:r>
                      <a:endParaRPr lang="sv-SE" sz="1400" dirty="0">
                        <a:effectLst/>
                        <a:latin typeface="Arial" panose="020B0604020202020204" pitchFamily="34" charset="0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sv-SE" sz="1400" dirty="0">
                        <a:effectLst/>
                        <a:latin typeface="Arial" panose="020B0604020202020204" pitchFamily="34" charset="0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461150"/>
                  </a:ext>
                </a:extLst>
              </a:tr>
              <a:tr h="358853">
                <a:tc>
                  <a:txBody>
                    <a:bodyPr/>
                    <a:lstStyle/>
                    <a:p>
                      <a:pPr marL="36195" marR="36195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b="1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RideKC: Bridj</a:t>
                      </a:r>
                      <a:endParaRPr lang="sv-SE" sz="1400">
                        <a:effectLst/>
                        <a:latin typeface="Arial" panose="020B0604020202020204" pitchFamily="34" charset="0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123</a:t>
                      </a:r>
                      <a:endParaRPr lang="sv-SE" sz="1400" dirty="0">
                        <a:effectLst/>
                        <a:latin typeface="Arial" panose="020B0604020202020204" pitchFamily="34" charset="0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2,057</a:t>
                      </a:r>
                      <a:endParaRPr lang="sv-SE" sz="1400">
                        <a:effectLst/>
                        <a:latin typeface="Arial" panose="020B0604020202020204" pitchFamily="34" charset="0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0.06</a:t>
                      </a:r>
                      <a:endParaRPr lang="sv-SE" sz="1400" dirty="0">
                        <a:effectLst/>
                        <a:latin typeface="Arial" panose="020B0604020202020204" pitchFamily="34" charset="0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9660455"/>
                  </a:ext>
                </a:extLst>
              </a:tr>
              <a:tr h="358853">
                <a:tc>
                  <a:txBody>
                    <a:bodyPr/>
                    <a:lstStyle/>
                    <a:p>
                      <a:pPr marL="36195" marR="36195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b="1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FLEX</a:t>
                      </a:r>
                      <a:endParaRPr lang="sv-SE" sz="1400">
                        <a:effectLst/>
                        <a:latin typeface="Arial" panose="020B0604020202020204" pitchFamily="34" charset="0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452</a:t>
                      </a:r>
                      <a:endParaRPr lang="sv-SE" sz="1400" dirty="0">
                        <a:effectLst/>
                        <a:latin typeface="Arial" panose="020B0604020202020204" pitchFamily="34" charset="0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1,993</a:t>
                      </a:r>
                      <a:endParaRPr lang="sv-SE" sz="1400" dirty="0">
                        <a:effectLst/>
                        <a:latin typeface="Arial" panose="020B0604020202020204" pitchFamily="34" charset="0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0.2</a:t>
                      </a:r>
                      <a:endParaRPr lang="sv-SE" sz="1400">
                        <a:effectLst/>
                        <a:latin typeface="Arial" panose="020B0604020202020204" pitchFamily="34" charset="0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8661633"/>
                  </a:ext>
                </a:extLst>
              </a:tr>
              <a:tr h="358853">
                <a:tc>
                  <a:txBody>
                    <a:bodyPr/>
                    <a:lstStyle/>
                    <a:p>
                      <a:pPr marL="36195" marR="36195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b="1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Go Connect</a:t>
                      </a:r>
                      <a:endParaRPr lang="sv-SE" sz="1400">
                        <a:effectLst/>
                        <a:latin typeface="Arial" panose="020B0604020202020204" pitchFamily="34" charset="0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1,083</a:t>
                      </a:r>
                      <a:endParaRPr lang="sv-SE" sz="1400">
                        <a:effectLst/>
                        <a:latin typeface="Arial" panose="020B0604020202020204" pitchFamily="34" charset="0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759</a:t>
                      </a:r>
                      <a:endParaRPr lang="sv-SE" sz="1400" dirty="0">
                        <a:effectLst/>
                        <a:latin typeface="Arial" panose="020B0604020202020204" pitchFamily="34" charset="0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1.4</a:t>
                      </a:r>
                      <a:endParaRPr lang="sv-SE" sz="1400" dirty="0">
                        <a:effectLst/>
                        <a:latin typeface="Arial" panose="020B0604020202020204" pitchFamily="34" charset="0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9571268"/>
                  </a:ext>
                </a:extLst>
              </a:tr>
              <a:tr h="358853">
                <a:tc>
                  <a:txBody>
                    <a:bodyPr/>
                    <a:lstStyle/>
                    <a:p>
                      <a:pPr marL="36195" marR="36195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b="1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Résa’Est</a:t>
                      </a:r>
                      <a:endParaRPr lang="sv-SE" sz="1400">
                        <a:effectLst/>
                        <a:latin typeface="Arial" panose="020B0604020202020204" pitchFamily="34" charset="0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2,077</a:t>
                      </a:r>
                      <a:endParaRPr lang="sv-SE" sz="1400">
                        <a:effectLst/>
                        <a:latin typeface="Arial" panose="020B0604020202020204" pitchFamily="34" charset="0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1,024</a:t>
                      </a:r>
                      <a:endParaRPr lang="sv-SE" sz="1400" dirty="0">
                        <a:effectLst/>
                        <a:latin typeface="Arial" panose="020B0604020202020204" pitchFamily="34" charset="0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sv-SE" sz="1400">
                        <a:effectLst/>
                        <a:latin typeface="Arial" panose="020B0604020202020204" pitchFamily="34" charset="0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363082"/>
                  </a:ext>
                </a:extLst>
              </a:tr>
              <a:tr h="358853">
                <a:tc>
                  <a:txBody>
                    <a:bodyPr/>
                    <a:lstStyle/>
                    <a:p>
                      <a:pPr marL="36195" marR="36195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b="1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ArrivaClick</a:t>
                      </a:r>
                      <a:endParaRPr lang="sv-SE" sz="1400">
                        <a:effectLst/>
                        <a:latin typeface="Arial" panose="020B0604020202020204" pitchFamily="34" charset="0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4,583</a:t>
                      </a:r>
                      <a:endParaRPr lang="sv-SE" sz="1400">
                        <a:effectLst/>
                        <a:latin typeface="Arial" panose="020B0604020202020204" pitchFamily="34" charset="0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1,733</a:t>
                      </a:r>
                      <a:endParaRPr lang="sv-SE" sz="1400" dirty="0">
                        <a:effectLst/>
                        <a:latin typeface="Arial" panose="020B0604020202020204" pitchFamily="34" charset="0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2.6</a:t>
                      </a:r>
                      <a:endParaRPr lang="sv-SE" sz="1400">
                        <a:effectLst/>
                        <a:latin typeface="Arial" panose="020B0604020202020204" pitchFamily="34" charset="0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0597535"/>
                  </a:ext>
                </a:extLst>
              </a:tr>
              <a:tr h="392761">
                <a:tc>
                  <a:txBody>
                    <a:bodyPr/>
                    <a:lstStyle/>
                    <a:p>
                      <a:pPr marL="36195" marR="36195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b="1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Northern Beaches</a:t>
                      </a:r>
                      <a:endParaRPr lang="sv-SE" sz="1400">
                        <a:effectLst/>
                        <a:latin typeface="Arial" panose="020B0604020202020204" pitchFamily="34" charset="0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9,816</a:t>
                      </a:r>
                      <a:endParaRPr lang="sv-SE" sz="1400">
                        <a:effectLst/>
                        <a:latin typeface="Arial" panose="020B0604020202020204" pitchFamily="34" charset="0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3,891</a:t>
                      </a:r>
                      <a:endParaRPr lang="sv-SE" sz="1400" dirty="0">
                        <a:effectLst/>
                        <a:latin typeface="Arial" panose="020B0604020202020204" pitchFamily="34" charset="0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2.5</a:t>
                      </a:r>
                      <a:endParaRPr lang="sv-SE" sz="1400" dirty="0">
                        <a:effectLst/>
                        <a:latin typeface="Arial" panose="020B0604020202020204" pitchFamily="34" charset="0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5166658"/>
                  </a:ext>
                </a:extLst>
              </a:tr>
              <a:tr h="358853">
                <a:tc>
                  <a:txBody>
                    <a:bodyPr/>
                    <a:lstStyle/>
                    <a:p>
                      <a:pPr marL="36195" marR="36195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b="1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Breng flex</a:t>
                      </a:r>
                      <a:endParaRPr lang="sv-SE" sz="1400">
                        <a:effectLst/>
                        <a:latin typeface="Arial" panose="020B0604020202020204" pitchFamily="34" charset="0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16,500</a:t>
                      </a:r>
                      <a:endParaRPr lang="sv-SE" sz="1400">
                        <a:effectLst/>
                        <a:latin typeface="Arial" panose="020B0604020202020204" pitchFamily="34" charset="0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8,297</a:t>
                      </a:r>
                      <a:endParaRPr lang="sv-SE" sz="1400">
                        <a:effectLst/>
                        <a:latin typeface="Arial" panose="020B0604020202020204" pitchFamily="34" charset="0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sv-SE" sz="1400" dirty="0">
                        <a:effectLst/>
                        <a:latin typeface="Arial" panose="020B0604020202020204" pitchFamily="34" charset="0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82259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379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Slutsatser i urval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Få tjänster på landsbygd – vanligare i städer (utkant, låg täthet)</a:t>
            </a:r>
          </a:p>
          <a:p>
            <a:r>
              <a:rPr lang="sv-SE" dirty="0"/>
              <a:t>Parallella tjänster – ej integrerade i kollektivtrafiken</a:t>
            </a:r>
          </a:p>
          <a:p>
            <a:r>
              <a:rPr lang="sv-SE" dirty="0"/>
              <a:t>Olika varianter av operativa </a:t>
            </a:r>
            <a:r>
              <a:rPr lang="sv-SE" dirty="0" err="1"/>
              <a:t>policies</a:t>
            </a:r>
            <a:r>
              <a:rPr lang="sv-SE" dirty="0"/>
              <a:t>: geografisk täckning, hållplatser, prissättning, hantering av bokningar m.m.</a:t>
            </a:r>
          </a:p>
          <a:p>
            <a:r>
              <a:rPr lang="sv-SE" dirty="0"/>
              <a:t>Men ingen tydlig effektivitetsförbättring jämfört med traditionell anropsstyrd kollektivtrafik</a:t>
            </a:r>
          </a:p>
          <a:p>
            <a:r>
              <a:rPr lang="sv-SE" dirty="0"/>
              <a:t>Kan dock innebära betydlig förbättring av tillgänglighet!</a:t>
            </a: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64883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4024" y="2048794"/>
            <a:ext cx="7075951" cy="3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803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619479" y="3575460"/>
            <a:ext cx="69516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u="sng" dirty="0"/>
              <a:t>Fredrik Pettersson-Löfstedt</a:t>
            </a:r>
            <a:endParaRPr lang="sv-SE" dirty="0"/>
          </a:p>
          <a:p>
            <a:r>
              <a:rPr lang="sv-SE" dirty="0" err="1"/>
              <a:t>Fil.dr</a:t>
            </a:r>
            <a:r>
              <a:rPr lang="sv-SE" dirty="0"/>
              <a:t>, Biträdande universitetslektor </a:t>
            </a:r>
            <a:r>
              <a:rPr lang="sv-SE" u="sng" dirty="0">
                <a:hlinkClick r:id="rId2"/>
              </a:rPr>
              <a:t>Trafik och Väg</a:t>
            </a:r>
            <a:r>
              <a:rPr lang="sv-SE" dirty="0"/>
              <a:t>, LTH</a:t>
            </a:r>
          </a:p>
          <a:p>
            <a:r>
              <a:rPr lang="sv-SE" dirty="0"/>
              <a:t>Projektledare </a:t>
            </a:r>
            <a:r>
              <a:rPr lang="sv-SE" u="sng" dirty="0">
                <a:hlinkClick r:id="rId3"/>
              </a:rPr>
              <a:t>K2 – Nationellt Kunskapscenter för Kollektivtrafik</a:t>
            </a:r>
            <a:endParaRPr lang="sv-SE" dirty="0"/>
          </a:p>
          <a:p>
            <a:r>
              <a:rPr lang="sv-SE" dirty="0"/>
              <a:t>0737-156358</a:t>
            </a:r>
          </a:p>
          <a:p>
            <a:r>
              <a:rPr lang="sv-SE" u="sng" dirty="0">
                <a:hlinkClick r:id="rId4"/>
              </a:rPr>
              <a:t>Fredrik.pettersson-lofstedt@tft.lth.se</a:t>
            </a:r>
            <a:endParaRPr lang="sv-SE" dirty="0"/>
          </a:p>
          <a:p>
            <a:r>
              <a:rPr lang="sv-SE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077126281"/>
      </p:ext>
    </p:extLst>
  </p:cSld>
  <p:clrMapOvr>
    <a:masterClrMapping/>
  </p:clrMapOvr>
</p:sld>
</file>

<file path=ppt/theme/theme1.xml><?xml version="1.0" encoding="utf-8"?>
<a:theme xmlns:a="http://schemas.openxmlformats.org/drawingml/2006/main" name="K2-PPT">
  <a:themeElements>
    <a:clrScheme name="K2 Theme Colors">
      <a:dk1>
        <a:srgbClr val="1C1C1C"/>
      </a:dk1>
      <a:lt1>
        <a:sysClr val="window" lastClr="FFFFFF"/>
      </a:lt1>
      <a:dk2>
        <a:srgbClr val="F17E26"/>
      </a:dk2>
      <a:lt2>
        <a:srgbClr val="FFFFFF"/>
      </a:lt2>
      <a:accent1>
        <a:srgbClr val="359C9E"/>
      </a:accent1>
      <a:accent2>
        <a:srgbClr val="FC3507"/>
      </a:accent2>
      <a:accent3>
        <a:srgbClr val="F8B51B"/>
      </a:accent3>
      <a:accent4>
        <a:srgbClr val="40A96D"/>
      </a:accent4>
      <a:accent5>
        <a:srgbClr val="F6B070"/>
      </a:accent5>
      <a:accent6>
        <a:srgbClr val="FCE4C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K2-PPT</Template>
  <TotalTime>7919</TotalTime>
  <Words>206</Words>
  <Application>Microsoft Office PowerPoint</Application>
  <PresentationFormat>Bildspel på skärmen (4:3)</PresentationFormat>
  <Paragraphs>59</Paragraphs>
  <Slides>7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2" baseType="lpstr">
      <vt:lpstr>Arial</vt:lpstr>
      <vt:lpstr>Calibri</vt:lpstr>
      <vt:lpstr>Myriad Pro</vt:lpstr>
      <vt:lpstr>Times New Roman</vt:lpstr>
      <vt:lpstr>K2-PPT</vt:lpstr>
      <vt:lpstr>Efterfrågestyrd kollektivtrafik </vt:lpstr>
      <vt:lpstr>Kan ny teknik förbättra anropsstyrd kollektivtrafik?</vt:lpstr>
      <vt:lpstr>PowerPoint-presentation</vt:lpstr>
      <vt:lpstr>Är efterfrågestyrda tjänster effektiva?</vt:lpstr>
      <vt:lpstr>Slutsatser i urval </vt:lpstr>
      <vt:lpstr>PowerPoint-presentation</vt:lpstr>
      <vt:lpstr>PowerPoint-presentation</vt:lpstr>
    </vt:vector>
  </TitlesOfParts>
  <Company>LU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PowerPoint-mall</dc:title>
  <dc:creator>Erik Ronnle</dc:creator>
  <cp:lastModifiedBy>Hanna Holm</cp:lastModifiedBy>
  <cp:revision>333</cp:revision>
  <cp:lastPrinted>2015-11-12T15:51:19Z</cp:lastPrinted>
  <dcterms:created xsi:type="dcterms:W3CDTF">2015-05-27T07:24:05Z</dcterms:created>
  <dcterms:modified xsi:type="dcterms:W3CDTF">2020-04-20T09:41:43Z</dcterms:modified>
</cp:coreProperties>
</file>