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11" r:id="rId4"/>
    <p:sldId id="314" r:id="rId5"/>
    <p:sldId id="331" r:id="rId6"/>
    <p:sldId id="335" r:id="rId7"/>
    <p:sldId id="336" r:id="rId8"/>
    <p:sldId id="260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6F90FC93-003E-4897-9655-E1911D8DECBB}">
          <p14:sldIdLst>
            <p14:sldId id="256"/>
            <p14:sldId id="257"/>
            <p14:sldId id="311"/>
            <p14:sldId id="314"/>
            <p14:sldId id="331"/>
            <p14:sldId id="335"/>
            <p14:sldId id="336"/>
            <p14:sldId id="260"/>
          </p14:sldIdLst>
        </p14:section>
        <p14:section name="Namnlöst avsnitt" id="{01534679-E29E-4C72-A9D4-FEE3EAA274A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C9E"/>
    <a:srgbClr val="727272"/>
    <a:srgbClr val="F8B51B"/>
    <a:srgbClr val="40A96D"/>
    <a:srgbClr val="FC2B07"/>
    <a:srgbClr val="F17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Mörkt format 2 - Dekorfärg 1/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7277" autoAdjust="0"/>
  </p:normalViewPr>
  <p:slideViewPr>
    <p:cSldViewPr snapToGrid="0" snapToObjects="1">
      <p:cViewPr varScale="1">
        <p:scale>
          <a:sx n="67" d="100"/>
          <a:sy n="67" d="100"/>
        </p:scale>
        <p:origin x="109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DC9FD-14EE-5141-8189-CCA9C53A5A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D62B-E72E-CD4C-A976-0E58687D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8CB7E-1C6A-418B-A081-633158DDC12A}" type="datetimeFigureOut">
              <a:rPr lang="sv-SE" smtClean="0"/>
              <a:t>2020-04-20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7D379-7941-4899-B1DA-F742B778E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051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D379-7941-4899-B1DA-F742B778E3F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867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D379-7941-4899-B1DA-F742B778E3F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30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Genomgripande förändringar av busstrafiken   </a:t>
            </a:r>
          </a:p>
          <a:p>
            <a:endParaRPr lang="sv-SE" dirty="0"/>
          </a:p>
          <a:p>
            <a:r>
              <a:rPr lang="sv-SE" dirty="0"/>
              <a:t>Stadstrafik (residensstaden) - Förändring av linjenätet med färre, rakare och snabbare linjer, en ökning av antalet avgångar och med sammanhängande tidtabeller.</a:t>
            </a:r>
          </a:p>
          <a:p>
            <a:endParaRPr lang="sv-SE" dirty="0"/>
          </a:p>
          <a:p>
            <a:r>
              <a:rPr lang="sv-SE" dirty="0"/>
              <a:t>Regionala busstrafiken snabbare och rakare rutter (ofta på större vägar), färre rutter mellan små orter,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D379-7941-4899-B1DA-F742B778E3F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265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Dynamik politiker</a:t>
            </a:r>
            <a:r>
              <a:rPr lang="sv-SE" baseline="0" dirty="0"/>
              <a:t> – tjänstemän – viktigt med nära samarbete med politiker – kontinuerligt säkerställa politiskt stöd. </a:t>
            </a:r>
          </a:p>
          <a:p>
            <a:endParaRPr lang="sv-SE" baseline="0" dirty="0"/>
          </a:p>
          <a:p>
            <a:r>
              <a:rPr lang="sv-SE" baseline="0" dirty="0"/>
              <a:t>Viktigt att återkoppla effekter av förändringar till politiken – visa att åtgärderna har effekt</a:t>
            </a:r>
          </a:p>
          <a:p>
            <a:endParaRPr lang="sv-SE" baseline="0" dirty="0"/>
          </a:p>
          <a:p>
            <a:r>
              <a:rPr lang="sv-SE" baseline="0" dirty="0"/>
              <a:t>politiker har mer vana att möta och prata med medborgare, näringsliv och andra aktörer. </a:t>
            </a:r>
          </a:p>
          <a:p>
            <a:endParaRPr lang="sv-SE" baseline="0" dirty="0"/>
          </a:p>
          <a:p>
            <a:r>
              <a:rPr lang="sv-SE" baseline="0" dirty="0"/>
              <a:t>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D379-7941-4899-B1DA-F742B778E3F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223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7D379-7941-4899-B1DA-F742B778E3F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987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7569"/>
            <a:ext cx="7772400" cy="91456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3"/>
            <a:ext cx="6400800" cy="6427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2651467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6311" y="1140961"/>
            <a:ext cx="3820489" cy="41148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4315" y="1140961"/>
            <a:ext cx="37312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866310" y="5427962"/>
            <a:ext cx="3820489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6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7273" y="1361527"/>
            <a:ext cx="2229456" cy="222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749"/>
            <a:ext cx="8229600" cy="424941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4429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633577" y="4259209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57200" y="1797723"/>
            <a:ext cx="8229600" cy="4024312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95880" y="1685704"/>
            <a:ext cx="6289692" cy="3742258"/>
          </a:xfrm>
        </p:spPr>
        <p:txBody>
          <a:bodyPr>
            <a:normAutofit/>
          </a:bodyPr>
          <a:lstStyle>
            <a:lvl1pPr marL="0" indent="0" algn="l">
              <a:buNone/>
              <a:defRPr sz="48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595880" y="5427962"/>
            <a:ext cx="6289692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redrik.pettersson@tft.lth.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384" y="672607"/>
            <a:ext cx="8856616" cy="914564"/>
          </a:xfrm>
        </p:spPr>
        <p:txBody>
          <a:bodyPr>
            <a:normAutofit fontScale="90000"/>
          </a:bodyPr>
          <a:lstStyle/>
          <a:p>
            <a:r>
              <a:rPr lang="sv-SE" dirty="0"/>
              <a:t>Hur får vi fler resenärer i kollektivtrafiken?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39243"/>
            <a:ext cx="7450494" cy="2028502"/>
          </a:xfrm>
        </p:spPr>
        <p:txBody>
          <a:bodyPr>
            <a:normAutofit/>
          </a:bodyPr>
          <a:lstStyle/>
          <a:p>
            <a:r>
              <a:rPr lang="en-US" dirty="0"/>
              <a:t>K2s </a:t>
            </a:r>
            <a:r>
              <a:rPr lang="en-US" dirty="0" err="1"/>
              <a:t>resultatkonferens</a:t>
            </a:r>
            <a:r>
              <a:rPr lang="en-US" dirty="0"/>
              <a:t> 2020-04-23 </a:t>
            </a:r>
          </a:p>
          <a:p>
            <a:r>
              <a:rPr lang="en-US" dirty="0"/>
              <a:t>Fredrik Pettersson-Löfstedt </a:t>
            </a:r>
            <a:r>
              <a:rPr lang="en-US" dirty="0" err="1"/>
              <a:t>Lunds</a:t>
            </a:r>
            <a:r>
              <a:rPr lang="en-US" dirty="0"/>
              <a:t> </a:t>
            </a:r>
            <a:r>
              <a:rPr lang="en-US" dirty="0" err="1"/>
              <a:t>Universitet</a:t>
            </a:r>
            <a:endParaRPr lang="en-US" dirty="0"/>
          </a:p>
          <a:p>
            <a:r>
              <a:rPr lang="en-US" dirty="0"/>
              <a:t>Jamil Khan </a:t>
            </a:r>
            <a:r>
              <a:rPr lang="en-US" dirty="0" err="1"/>
              <a:t>Lunds</a:t>
            </a:r>
            <a:r>
              <a:rPr lang="en-US" dirty="0"/>
              <a:t> </a:t>
            </a:r>
            <a:r>
              <a:rPr lang="en-US" dirty="0" err="1"/>
              <a:t>Universitet</a:t>
            </a:r>
            <a:endParaRPr lang="en-US" dirty="0"/>
          </a:p>
          <a:p>
            <a:r>
              <a:rPr lang="en-US" dirty="0"/>
              <a:t>Robert Hrelja Malmö </a:t>
            </a:r>
            <a:r>
              <a:rPr lang="en-US" dirty="0" err="1"/>
              <a:t>Universitet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Syfte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frågeställningar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1364"/>
            <a:ext cx="8229600" cy="4023537"/>
          </a:xfrm>
        </p:spPr>
        <p:txBody>
          <a:bodyPr>
            <a:normAutofit/>
          </a:bodyPr>
          <a:lstStyle/>
          <a:p>
            <a:endParaRPr lang="en-US" sz="1400" dirty="0"/>
          </a:p>
          <a:p>
            <a:endParaRPr lang="en-US" sz="1400" dirty="0"/>
          </a:p>
          <a:p>
            <a:r>
              <a:rPr lang="sv-SE" sz="2700" dirty="0"/>
              <a:t>Jämförelse av sex regioner i Sverige – hur jobbar regionerna för att öka kollektivtrafikresandet?</a:t>
            </a:r>
          </a:p>
          <a:p>
            <a:endParaRPr lang="sv-SE" sz="2000" dirty="0"/>
          </a:p>
          <a:p>
            <a:pPr marL="0" indent="0">
              <a:buNone/>
            </a:pPr>
            <a:r>
              <a:rPr lang="sv-SE" sz="2500" dirty="0"/>
              <a:t>	(1) Vilka åtgärder har genomförts i regionerna?</a:t>
            </a:r>
          </a:p>
          <a:p>
            <a:endParaRPr lang="sv-SE" sz="2500" dirty="0"/>
          </a:p>
          <a:p>
            <a:pPr marL="0" indent="0">
              <a:buNone/>
            </a:pPr>
            <a:r>
              <a:rPr lang="sv-SE" sz="2500" dirty="0"/>
              <a:t>	(2) Hur de har gått tillväga för att genomföra dessa 	åtgärder och vad som har gjort genomförandet 	möjligt</a:t>
            </a:r>
            <a:r>
              <a:rPr lang="sv-SE" sz="2000" dirty="0"/>
              <a:t>?</a:t>
            </a:r>
            <a:endParaRPr lang="en-US" sz="2000" dirty="0"/>
          </a:p>
          <a:p>
            <a:pPr marL="0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8941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Vilka åtgärder har genomförts i regionerna?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0870"/>
            <a:ext cx="8229600" cy="4249414"/>
          </a:xfrm>
        </p:spPr>
        <p:txBody>
          <a:bodyPr>
            <a:normAutofit/>
          </a:bodyPr>
          <a:lstStyle/>
          <a:p>
            <a:r>
              <a:rPr lang="sv-SE" dirty="0"/>
              <a:t>Tydlig satsning på starka stråk (d.v.s. stråk med många resande) i Västmanland, Kronoberg, Uppsala, Kalmar, Västerbotten.</a:t>
            </a:r>
          </a:p>
          <a:p>
            <a:endParaRPr lang="sv-SE" dirty="0"/>
          </a:p>
          <a:p>
            <a:r>
              <a:rPr lang="sv-SE" dirty="0"/>
              <a:t>Mindre fokus på starka stråk Jönköping. Uttalad ambition att investera i kollektivtrafik för hela regionen, även landsbygd och mindre orter.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029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Konsekvenser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Starka stråk – ”bäst för flest” kräver försämringar för vissa (indragna linjer, färre turer, borttagna hållplatser).</a:t>
            </a:r>
          </a:p>
          <a:p>
            <a:endParaRPr lang="sv-SE" dirty="0"/>
          </a:p>
          <a:p>
            <a:r>
              <a:rPr lang="sv-SE" dirty="0"/>
              <a:t>”Jönköpingsmodellen” – dyrt (men kostnaderna har ökat mycket i de andra regionerna också). </a:t>
            </a:r>
          </a:p>
        </p:txBody>
      </p:sp>
    </p:spTree>
    <p:extLst>
      <p:ext uri="{BB962C8B-B14F-4D97-AF65-F5344CB8AC3E}">
        <p14:creationId xmlns:p14="http://schemas.microsoft.com/office/powerpoint/2010/main" val="408387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F26D-2215-41EE-A269-6518959C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Genomförandet: tre återkommande förklaringar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FAE52-185B-452B-AECB-4D5A5DF6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76749"/>
            <a:ext cx="8501605" cy="424941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v-SE" i="1" dirty="0"/>
              <a:t>Politiskt stöd </a:t>
            </a:r>
            <a:r>
              <a:rPr lang="sv-SE" dirty="0"/>
              <a:t>för åtgärderna på både kommunal och 	regional nivå</a:t>
            </a:r>
          </a:p>
          <a:p>
            <a:pPr marL="514350" indent="-514350">
              <a:buAutoNum type="arabicPeriod"/>
            </a:pPr>
            <a:r>
              <a:rPr lang="sv-SE" i="1" dirty="0"/>
              <a:t>Bra och tydlig kommunikation med medborgare </a:t>
            </a:r>
            <a:r>
              <a:rPr lang="sv-SE" dirty="0"/>
              <a:t>för 	att hitta tillräcklig acceptans för åtgärderna innan 	förändringar sker</a:t>
            </a:r>
          </a:p>
          <a:p>
            <a:pPr marL="514350" indent="-514350">
              <a:buAutoNum type="arabicPeriod"/>
            </a:pPr>
            <a:r>
              <a:rPr lang="sv-SE" i="1" dirty="0"/>
              <a:t>Samverkan</a:t>
            </a:r>
            <a:r>
              <a:rPr lang="sv-SE" dirty="0"/>
              <a:t> (mellan kommunerna, den regionala 	kollektivtrafikmyndigheten, trafikbolagen)</a:t>
            </a:r>
          </a:p>
          <a:p>
            <a:pPr marL="0" indent="0">
              <a:buNone/>
            </a:pPr>
            <a:endParaRPr lang="sv-SE" dirty="0"/>
          </a:p>
          <a:p>
            <a:pPr marL="514350" indent="-514350">
              <a:buAutoNum type="arabicPeriod"/>
            </a:pPr>
            <a:endParaRPr lang="sv-SE" dirty="0"/>
          </a:p>
          <a:p>
            <a:pPr marL="514350" indent="-514350">
              <a:buAutoNum type="arabicPeriod"/>
            </a:pPr>
            <a:endParaRPr lang="sv-SE" dirty="0"/>
          </a:p>
          <a:p>
            <a:pPr marL="514350" indent="-514350"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716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A4335-5C13-4FA3-BA90-364F3477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är utmaningarna framöver?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BADEF-FCC1-494E-9B8A-8E386D115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85" y="1537383"/>
            <a:ext cx="8611385" cy="4712587"/>
          </a:xfrm>
        </p:spPr>
        <p:txBody>
          <a:bodyPr>
            <a:normAutofit lnSpcReduction="10000"/>
          </a:bodyPr>
          <a:lstStyle/>
          <a:p>
            <a:r>
              <a:rPr lang="sv-SE" dirty="0"/>
              <a:t>Går det att använda samma åtgärder som vi funnit i de studerade regionerna för att kraftigt öka kollektiv-trafikens andel, eller behövs nya åtgärder?</a:t>
            </a:r>
          </a:p>
          <a:p>
            <a:endParaRPr lang="sv-SE" dirty="0"/>
          </a:p>
          <a:p>
            <a:r>
              <a:rPr lang="sv-SE" dirty="0"/>
              <a:t>Hur ska man hantera dilemmat mellan att skapa en konkurrenskraftig och effektiv kollektivtrafik och behovet av god tillgänglighet i stråk med litet reseunderlag? </a:t>
            </a:r>
          </a:p>
          <a:p>
            <a:endParaRPr lang="sv-SE" dirty="0"/>
          </a:p>
          <a:p>
            <a:r>
              <a:rPr lang="sv-SE" dirty="0"/>
              <a:t>Vilka former av samverkan kan behövas för att ytter-</a:t>
            </a:r>
            <a:r>
              <a:rPr lang="sv-SE" dirty="0" err="1"/>
              <a:t>ligare</a:t>
            </a:r>
            <a:r>
              <a:rPr lang="sv-SE" dirty="0"/>
              <a:t> öka kollektivtrafikens andel?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56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Vill du veta mer?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179" t="17571" r="17114" b="9404"/>
          <a:stretch/>
        </p:blipFill>
        <p:spPr>
          <a:xfrm>
            <a:off x="1865745" y="2623127"/>
            <a:ext cx="5190837" cy="310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01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228850" y="3810000"/>
            <a:ext cx="440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Kontakt: </a:t>
            </a:r>
            <a:r>
              <a:rPr lang="sv-SE" dirty="0">
                <a:hlinkClick r:id="rId3"/>
              </a:rPr>
              <a:t>fredrik.pettersson@tft.lth.se</a:t>
            </a:r>
            <a:endParaRPr lang="sv-SE" dirty="0"/>
          </a:p>
          <a:p>
            <a:r>
              <a:rPr lang="sv-SE" dirty="0"/>
              <a:t>Tel nr:0737-156358</a:t>
            </a:r>
          </a:p>
        </p:txBody>
      </p:sp>
    </p:spTree>
    <p:extLst>
      <p:ext uri="{BB962C8B-B14F-4D97-AF65-F5344CB8AC3E}">
        <p14:creationId xmlns:p14="http://schemas.microsoft.com/office/powerpoint/2010/main" val="1280864397"/>
      </p:ext>
    </p:extLst>
  </p:cSld>
  <p:clrMapOvr>
    <a:masterClrMapping/>
  </p:clrMapOvr>
</p:sld>
</file>

<file path=ppt/theme/theme1.xml><?xml version="1.0" encoding="utf-8"?>
<a:theme xmlns:a="http://schemas.openxmlformats.org/drawingml/2006/main" name="forskningsprogam regional superbuss">
  <a:themeElements>
    <a:clrScheme name="K2 Theme Colors">
      <a:dk1>
        <a:srgbClr val="1C1C1C"/>
      </a:dk1>
      <a:lt1>
        <a:sysClr val="window" lastClr="FFFFFF"/>
      </a:lt1>
      <a:dk2>
        <a:srgbClr val="F17E26"/>
      </a:dk2>
      <a:lt2>
        <a:srgbClr val="FFFFFF"/>
      </a:lt2>
      <a:accent1>
        <a:srgbClr val="359C9E"/>
      </a:accent1>
      <a:accent2>
        <a:srgbClr val="FC3507"/>
      </a:accent2>
      <a:accent3>
        <a:srgbClr val="F8B51B"/>
      </a:accent3>
      <a:accent4>
        <a:srgbClr val="40A96D"/>
      </a:accent4>
      <a:accent5>
        <a:srgbClr val="F6B070"/>
      </a:accent5>
      <a:accent6>
        <a:srgbClr val="FCE4C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forskningsprogam regional superbuss</Template>
  <TotalTime>13637</TotalTime>
  <Words>408</Words>
  <Application>Microsoft Office PowerPoint</Application>
  <PresentationFormat>Bildspel på skärmen (4:3)</PresentationFormat>
  <Paragraphs>66</Paragraphs>
  <Slides>8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forskningsprogam regional superbuss</vt:lpstr>
      <vt:lpstr>Hur får vi fler resenärer i kollektivtrafiken?</vt:lpstr>
      <vt:lpstr>Syfte och frågeställningar</vt:lpstr>
      <vt:lpstr>Vilka åtgärder har genomförts i regionerna?</vt:lpstr>
      <vt:lpstr>Konsekvenser</vt:lpstr>
      <vt:lpstr>Genomförandet: tre återkommande förklaringar</vt:lpstr>
      <vt:lpstr>Vilka är utmaningarna framöver?</vt:lpstr>
      <vt:lpstr>Vill du veta mer?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Programidé för forskning om regional superbuss</dc:title>
  <dc:creator>Fredrik2011</dc:creator>
  <cp:lastModifiedBy>Hanna Holm</cp:lastModifiedBy>
  <cp:revision>220</cp:revision>
  <cp:lastPrinted>2015-09-29T08:30:48Z</cp:lastPrinted>
  <dcterms:created xsi:type="dcterms:W3CDTF">2015-08-31T06:46:07Z</dcterms:created>
  <dcterms:modified xsi:type="dcterms:W3CDTF">2020-04-20T09:40:05Z</dcterms:modified>
</cp:coreProperties>
</file>