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handoutMasterIdLst>
    <p:handoutMasterId r:id="rId10"/>
  </p:handoutMasterIdLst>
  <p:sldIdLst>
    <p:sldId id="256" r:id="rId2"/>
    <p:sldId id="332" r:id="rId3"/>
    <p:sldId id="330" r:id="rId4"/>
    <p:sldId id="329" r:id="rId5"/>
    <p:sldId id="333" r:id="rId6"/>
    <p:sldId id="334" r:id="rId7"/>
    <p:sldId id="260" r:id="rId8"/>
  </p:sldIdLst>
  <p:sldSz cx="9144000" cy="6858000" type="screen4x3"/>
  <p:notesSz cx="6794500"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a Bohman" initials="HB" lastIdx="1" clrIdx="0">
    <p:extLst>
      <p:ext uri="{19B8F6BF-5375-455C-9EA6-DF929625EA0E}">
        <p15:presenceInfo xmlns:p15="http://schemas.microsoft.com/office/powerpoint/2012/main" userId="S-1-5-21-4037045010-400650230-750724493-20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7272"/>
    <a:srgbClr val="F8B51B"/>
    <a:srgbClr val="40A96D"/>
    <a:srgbClr val="FC2B07"/>
    <a:srgbClr val="359C9E"/>
    <a:srgbClr val="F17E2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54423" autoAdjust="0"/>
  </p:normalViewPr>
  <p:slideViewPr>
    <p:cSldViewPr snapToGrid="0" snapToObjects="1">
      <p:cViewPr varScale="1">
        <p:scale>
          <a:sx n="36" d="100"/>
          <a:sy n="36" d="100"/>
        </p:scale>
        <p:origin x="1968"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fld id="{F1BDC9FD-14EE-5141-8189-CCA9C53A5ACF}" type="datetimeFigureOut">
              <a:rPr lang="en-US" smtClean="0"/>
              <a:t>4/22/2020</a:t>
            </a:fld>
            <a:endParaRPr lang="en-US"/>
          </a:p>
        </p:txBody>
      </p:sp>
      <p:sp>
        <p:nvSpPr>
          <p:cNvPr id="4" name="Footer Placeholder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BFC2D62B-E72E-CD4C-A976-0E58687D2E02}" type="slidenum">
              <a:rPr lang="en-US" smtClean="0"/>
              <a:t>‹#›</a:t>
            </a:fld>
            <a:endParaRPr lang="en-US"/>
          </a:p>
        </p:txBody>
      </p:sp>
    </p:spTree>
    <p:extLst>
      <p:ext uri="{BB962C8B-B14F-4D97-AF65-F5344CB8AC3E}">
        <p14:creationId xmlns:p14="http://schemas.microsoft.com/office/powerpoint/2010/main" val="42200469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8F0F9411-89EC-472A-848B-B5541043D4AE}" type="datetimeFigureOut">
              <a:rPr lang="sv-SE" smtClean="0"/>
              <a:t>2020-04-22</a:t>
            </a:fld>
            <a:endParaRPr lang="sv-SE"/>
          </a:p>
        </p:txBody>
      </p:sp>
      <p:sp>
        <p:nvSpPr>
          <p:cNvPr id="4" name="Slide Image Placeholder 3"/>
          <p:cNvSpPr>
            <a:spLocks noGrp="1" noRot="1" noChangeAspect="1"/>
          </p:cNvSpPr>
          <p:nvPr>
            <p:ph type="sldImg" idx="2"/>
          </p:nvPr>
        </p:nvSpPr>
        <p:spPr>
          <a:xfrm>
            <a:off x="1163638" y="1241425"/>
            <a:ext cx="4467225" cy="3351213"/>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E24E01FF-61EC-4E78-AB54-E994470C1BAD}" type="slidenum">
              <a:rPr lang="sv-SE" smtClean="0"/>
              <a:t>‹#›</a:t>
            </a:fld>
            <a:endParaRPr lang="sv-SE"/>
          </a:p>
        </p:txBody>
      </p:sp>
    </p:spTree>
    <p:extLst>
      <p:ext uri="{BB962C8B-B14F-4D97-AF65-F5344CB8AC3E}">
        <p14:creationId xmlns:p14="http://schemas.microsoft.com/office/powerpoint/2010/main" val="2489232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4E01FF-61EC-4E78-AB54-E994470C1BAD}" type="slidenum">
              <a:rPr lang="sv-SE" smtClean="0"/>
              <a:t>1</a:t>
            </a:fld>
            <a:endParaRPr lang="sv-SE"/>
          </a:p>
        </p:txBody>
      </p:sp>
    </p:spTree>
    <p:extLst>
      <p:ext uri="{BB962C8B-B14F-4D97-AF65-F5344CB8AC3E}">
        <p14:creationId xmlns:p14="http://schemas.microsoft.com/office/powerpoint/2010/main" val="1155323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4E01FF-61EC-4E78-AB54-E994470C1BAD}" type="slidenum">
              <a:rPr lang="sv-SE" smtClean="0"/>
              <a:t>3</a:t>
            </a:fld>
            <a:endParaRPr lang="sv-SE"/>
          </a:p>
        </p:txBody>
      </p:sp>
    </p:spTree>
    <p:extLst>
      <p:ext uri="{BB962C8B-B14F-4D97-AF65-F5344CB8AC3E}">
        <p14:creationId xmlns:p14="http://schemas.microsoft.com/office/powerpoint/2010/main" val="2904118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Gå från mer</a:t>
            </a:r>
            <a:r>
              <a:rPr lang="sv-SE" baseline="0" dirty="0"/>
              <a:t> allmänt ner till fallstudienivå</a:t>
            </a:r>
            <a:endParaRPr lang="sv-SE" dirty="0"/>
          </a:p>
        </p:txBody>
      </p:sp>
      <p:sp>
        <p:nvSpPr>
          <p:cNvPr id="4" name="Slide Number Placeholder 3"/>
          <p:cNvSpPr>
            <a:spLocks noGrp="1"/>
          </p:cNvSpPr>
          <p:nvPr>
            <p:ph type="sldNum" sz="quarter" idx="10"/>
          </p:nvPr>
        </p:nvSpPr>
        <p:spPr/>
        <p:txBody>
          <a:bodyPr/>
          <a:lstStyle/>
          <a:p>
            <a:fld id="{E24E01FF-61EC-4E78-AB54-E994470C1BAD}" type="slidenum">
              <a:rPr lang="sv-SE" smtClean="0"/>
              <a:t>4</a:t>
            </a:fld>
            <a:endParaRPr lang="sv-SE"/>
          </a:p>
        </p:txBody>
      </p:sp>
    </p:spTree>
    <p:extLst>
      <p:ext uri="{BB962C8B-B14F-4D97-AF65-F5344CB8AC3E}">
        <p14:creationId xmlns:p14="http://schemas.microsoft.com/office/powerpoint/2010/main" val="310271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Flera ’nollresultat’ för de mindre</a:t>
            </a:r>
            <a:r>
              <a:rPr lang="sv-SE" baseline="0" dirty="0"/>
              <a:t> stationerna</a:t>
            </a:r>
          </a:p>
          <a:p>
            <a:endParaRPr lang="sv-SE" baseline="0" dirty="0"/>
          </a:p>
          <a:p>
            <a:r>
              <a:rPr lang="sv-SE" baseline="0" dirty="0"/>
              <a:t>Strukturskapande effekt tar lång tid</a:t>
            </a:r>
          </a:p>
          <a:p>
            <a:r>
              <a:rPr lang="sv-SE" baseline="0" dirty="0"/>
              <a:t>Hyllie: lång tid trots gynnsamt läge</a:t>
            </a:r>
          </a:p>
          <a:p>
            <a:r>
              <a:rPr lang="sv-SE" baseline="0" dirty="0"/>
              <a:t>Halland: få effekter men omvandling till pendlingsorter i närheten av Göteborg</a:t>
            </a:r>
          </a:p>
          <a:p>
            <a:endParaRPr lang="sv-SE" baseline="0" dirty="0"/>
          </a:p>
          <a:p>
            <a:endParaRPr lang="sv-SE" baseline="0" dirty="0"/>
          </a:p>
          <a:p>
            <a:endParaRPr lang="en-GB" dirty="0"/>
          </a:p>
        </p:txBody>
      </p:sp>
      <p:sp>
        <p:nvSpPr>
          <p:cNvPr id="4" name="Slide Number Placeholder 3"/>
          <p:cNvSpPr>
            <a:spLocks noGrp="1"/>
          </p:cNvSpPr>
          <p:nvPr>
            <p:ph type="sldNum" sz="quarter" idx="10"/>
          </p:nvPr>
        </p:nvSpPr>
        <p:spPr/>
        <p:txBody>
          <a:bodyPr/>
          <a:lstStyle/>
          <a:p>
            <a:fld id="{E24E01FF-61EC-4E78-AB54-E994470C1BAD}" type="slidenum">
              <a:rPr lang="sv-SE" smtClean="0"/>
              <a:t>5</a:t>
            </a:fld>
            <a:endParaRPr lang="sv-SE"/>
          </a:p>
        </p:txBody>
      </p:sp>
    </p:spTree>
    <p:extLst>
      <p:ext uri="{BB962C8B-B14F-4D97-AF65-F5344CB8AC3E}">
        <p14:creationId xmlns:p14="http://schemas.microsoft.com/office/powerpoint/2010/main" val="7149939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bg>
      <p:bgPr>
        <a:solidFill>
          <a:srgbClr val="F17E2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17569"/>
            <a:ext cx="7772400" cy="914564"/>
          </a:xfrm>
        </p:spPr>
        <p:txBody>
          <a:bodyPr/>
          <a:lstStyle>
            <a:lvl1pPr algn="l">
              <a:defRPr b="0" i="0">
                <a:solidFill>
                  <a:schemeClr val="bg1"/>
                </a:solidFill>
                <a:latin typeface="Arial"/>
                <a:cs typeface="Arial"/>
              </a:defRPr>
            </a:lvl1pPr>
          </a:lstStyle>
          <a:p>
            <a:r>
              <a:rPr lang="en-US"/>
              <a:t>Click to edit Master title style</a:t>
            </a:r>
            <a:endParaRPr lang="en-US" dirty="0"/>
          </a:p>
        </p:txBody>
      </p:sp>
      <p:sp>
        <p:nvSpPr>
          <p:cNvPr id="3" name="Subtitle 2"/>
          <p:cNvSpPr>
            <a:spLocks noGrp="1"/>
          </p:cNvSpPr>
          <p:nvPr>
            <p:ph type="subTitle" idx="1"/>
          </p:nvPr>
        </p:nvSpPr>
        <p:spPr>
          <a:xfrm>
            <a:off x="685800" y="2817883"/>
            <a:ext cx="6400800" cy="642721"/>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userDrawn="1"/>
        </p:nvCxnSpPr>
        <p:spPr>
          <a:xfrm>
            <a:off x="0" y="2651467"/>
            <a:ext cx="1876845" cy="0"/>
          </a:xfrm>
          <a:prstGeom prst="line">
            <a:avLst/>
          </a:prstGeom>
          <a:ln w="381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userDrawn="1"/>
        </p:nvPicPr>
        <p:blipFill>
          <a:blip r:embed="rId2"/>
          <a:stretch>
            <a:fillRect/>
          </a:stretch>
        </p:blipFill>
        <p:spPr>
          <a:xfrm>
            <a:off x="0" y="4444455"/>
            <a:ext cx="9144000" cy="2413545"/>
          </a:xfrm>
          <a:prstGeom prst="rect">
            <a:avLst/>
          </a:prstGeom>
        </p:spPr>
      </p:pic>
    </p:spTree>
    <p:extLst>
      <p:ext uri="{BB962C8B-B14F-4D97-AF65-F5344CB8AC3E}">
        <p14:creationId xmlns:p14="http://schemas.microsoft.com/office/powerpoint/2010/main" val="4140552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with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66311" y="1140961"/>
            <a:ext cx="3820489" cy="4114800"/>
          </a:xfrm>
        </p:spPr>
        <p:txBody>
          <a:bodyPr anchor="ctr">
            <a:normAutofit/>
          </a:bodyPr>
          <a:lstStyle>
            <a:lvl1pPr algn="l">
              <a:lnSpc>
                <a:spcPct val="100000"/>
              </a:lnSpc>
              <a:defRPr sz="4400" b="0" i="1">
                <a:solidFill>
                  <a:srgbClr val="359C9E"/>
                </a:solidFill>
                <a:latin typeface="Times New Roman"/>
                <a:cs typeface="Times New Roman"/>
              </a:defRPr>
            </a:lvl1pPr>
          </a:lstStyle>
          <a:p>
            <a:pPr lvl="0"/>
            <a:r>
              <a:rPr lang="sv-SE" dirty="0"/>
              <a:t>”</a:t>
            </a:r>
            <a:r>
              <a:rPr lang="sv-SE" dirty="0" err="1"/>
              <a:t>Click</a:t>
            </a:r>
            <a:r>
              <a:rPr lang="sv-SE" dirty="0"/>
              <a:t> </a:t>
            </a:r>
            <a:r>
              <a:rPr lang="sv-SE" dirty="0" err="1"/>
              <a:t>to</a:t>
            </a:r>
            <a:r>
              <a:rPr lang="sv-SE" dirty="0"/>
              <a:t> </a:t>
            </a:r>
            <a:r>
              <a:rPr lang="sv-SE" dirty="0" err="1"/>
              <a:t>edit</a:t>
            </a:r>
            <a:r>
              <a:rPr lang="sv-SE" dirty="0"/>
              <a:t> master text </a:t>
            </a:r>
            <a:r>
              <a:rPr lang="sv-SE" dirty="0" err="1"/>
              <a:t>styles</a:t>
            </a:r>
            <a:r>
              <a:rPr lang="sv-SE" dirty="0"/>
              <a:t>”</a:t>
            </a:r>
          </a:p>
        </p:txBody>
      </p:sp>
      <p:sp>
        <p:nvSpPr>
          <p:cNvPr id="3" name="Picture Placeholder 2"/>
          <p:cNvSpPr>
            <a:spLocks noGrp="1"/>
          </p:cNvSpPr>
          <p:nvPr>
            <p:ph type="pic" idx="1"/>
          </p:nvPr>
        </p:nvSpPr>
        <p:spPr>
          <a:xfrm>
            <a:off x="674315" y="1140961"/>
            <a:ext cx="373121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0" name="Rectangle 9"/>
          <p:cNvSpPr/>
          <p:nvPr userDrawn="1"/>
        </p:nvSpPr>
        <p:spPr>
          <a:xfrm>
            <a:off x="0" y="6304528"/>
            <a:ext cx="9144000" cy="553472"/>
          </a:xfrm>
          <a:prstGeom prst="rect">
            <a:avLst/>
          </a:prstGeom>
          <a:solidFill>
            <a:srgbClr val="F17E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a:stretch>
            <a:fillRect/>
          </a:stretch>
        </p:blipFill>
        <p:spPr>
          <a:xfrm>
            <a:off x="8327796" y="6426144"/>
            <a:ext cx="359003" cy="359003"/>
          </a:xfrm>
          <a:prstGeom prst="rect">
            <a:avLst/>
          </a:prstGeom>
        </p:spPr>
      </p:pic>
      <p:sp>
        <p:nvSpPr>
          <p:cNvPr id="12" name="Text Placeholder 3"/>
          <p:cNvSpPr>
            <a:spLocks noGrp="1"/>
          </p:cNvSpPr>
          <p:nvPr>
            <p:ph type="body" sz="half" idx="10" hasCustomPrompt="1"/>
          </p:nvPr>
        </p:nvSpPr>
        <p:spPr>
          <a:xfrm>
            <a:off x="4866310" y="5427962"/>
            <a:ext cx="3820489" cy="267310"/>
          </a:xfrm>
        </p:spPr>
        <p:txBody>
          <a:bodyPr>
            <a:noAutofit/>
          </a:bodyPr>
          <a:lstStyle>
            <a:lvl1pPr marL="0" indent="0" algn="l">
              <a:buNone/>
              <a:defRPr sz="1800" b="0" i="0">
                <a:solidFill>
                  <a:srgbClr val="727272"/>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a:t>”</a:t>
            </a:r>
            <a:r>
              <a:rPr lang="sv-SE" dirty="0" err="1"/>
              <a:t>Click</a:t>
            </a:r>
            <a:r>
              <a:rPr lang="sv-SE" dirty="0"/>
              <a:t> </a:t>
            </a:r>
            <a:r>
              <a:rPr lang="sv-SE" dirty="0" err="1"/>
              <a:t>to</a:t>
            </a:r>
            <a:r>
              <a:rPr lang="sv-SE" dirty="0"/>
              <a:t> </a:t>
            </a:r>
            <a:r>
              <a:rPr lang="sv-SE" dirty="0" err="1"/>
              <a:t>edit</a:t>
            </a:r>
            <a:r>
              <a:rPr lang="sv-SE" dirty="0"/>
              <a:t> Master text </a:t>
            </a:r>
            <a:r>
              <a:rPr lang="sv-SE" dirty="0" err="1"/>
              <a:t>styles</a:t>
            </a:r>
            <a:r>
              <a:rPr lang="sv-SE" dirty="0"/>
              <a:t>”</a:t>
            </a:r>
          </a:p>
        </p:txBody>
      </p:sp>
    </p:spTree>
    <p:extLst>
      <p:ext uri="{BB962C8B-B14F-4D97-AF65-F5344CB8AC3E}">
        <p14:creationId xmlns:p14="http://schemas.microsoft.com/office/powerpoint/2010/main" val="4177688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ing">
    <p:bg>
      <p:bgPr>
        <a:solidFill>
          <a:srgbClr val="F17E26"/>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3457273" y="1361527"/>
            <a:ext cx="2229456" cy="2229452"/>
          </a:xfrm>
          <a:prstGeom prst="rect">
            <a:avLst/>
          </a:prstGeom>
        </p:spPr>
      </p:pic>
      <p:pic>
        <p:nvPicPr>
          <p:cNvPr id="4" name="Picture 3"/>
          <p:cNvPicPr>
            <a:picLocks noChangeAspect="1"/>
          </p:cNvPicPr>
          <p:nvPr userDrawn="1"/>
        </p:nvPicPr>
        <p:blipFill>
          <a:blip r:embed="rId3"/>
          <a:stretch>
            <a:fillRect/>
          </a:stretch>
        </p:blipFill>
        <p:spPr>
          <a:xfrm>
            <a:off x="0" y="4444455"/>
            <a:ext cx="9144000" cy="2413545"/>
          </a:xfrm>
          <a:prstGeom prst="rect">
            <a:avLst/>
          </a:prstGeom>
        </p:spPr>
      </p:pic>
    </p:spTree>
    <p:extLst>
      <p:ext uri="{BB962C8B-B14F-4D97-AF65-F5344CB8AC3E}">
        <p14:creationId xmlns:p14="http://schemas.microsoft.com/office/powerpoint/2010/main" val="932562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76749"/>
            <a:ext cx="8229600" cy="42494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6304528"/>
            <a:ext cx="9144000" cy="553472"/>
          </a:xfrm>
          <a:prstGeom prst="rect">
            <a:avLst/>
          </a:prstGeom>
          <a:solidFill>
            <a:srgbClr val="F17E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stretch>
            <a:fillRect/>
          </a:stretch>
        </p:blipFill>
        <p:spPr>
          <a:xfrm>
            <a:off x="8327796" y="6426144"/>
            <a:ext cx="359003" cy="359003"/>
          </a:xfrm>
          <a:prstGeom prst="rect">
            <a:avLst/>
          </a:prstGeom>
        </p:spPr>
      </p:pic>
      <p:cxnSp>
        <p:nvCxnSpPr>
          <p:cNvPr id="10" name="Straight Connector 9"/>
          <p:cNvCxnSpPr/>
          <p:nvPr userDrawn="1"/>
        </p:nvCxnSpPr>
        <p:spPr>
          <a:xfrm>
            <a:off x="0" y="1417638"/>
            <a:ext cx="914400" cy="0"/>
          </a:xfrm>
          <a:prstGeom prst="line">
            <a:avLst/>
          </a:prstGeom>
          <a:ln w="19050">
            <a:solidFill>
              <a:srgbClr val="F17E2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5562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New Section">
    <p:bg>
      <p:bgPr>
        <a:solidFill>
          <a:srgbClr val="F17E2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14429"/>
            <a:ext cx="8229600" cy="1143000"/>
          </a:xfrm>
        </p:spPr>
        <p:txBody>
          <a:bodyPr/>
          <a:lstStyle>
            <a:lvl1pPr algn="ctr">
              <a:defRPr>
                <a:solidFill>
                  <a:srgbClr val="FFFFFF"/>
                </a:solidFill>
              </a:defRPr>
            </a:lvl1pPr>
          </a:lstStyle>
          <a:p>
            <a:r>
              <a:rPr lang="en-US"/>
              <a:t>Click to edit Master title style</a:t>
            </a:r>
            <a:endParaRPr lang="en-US" dirty="0"/>
          </a:p>
        </p:txBody>
      </p:sp>
      <p:cxnSp>
        <p:nvCxnSpPr>
          <p:cNvPr id="3" name="Straight Connector 2"/>
          <p:cNvCxnSpPr/>
          <p:nvPr userDrawn="1"/>
        </p:nvCxnSpPr>
        <p:spPr>
          <a:xfrm>
            <a:off x="3633577" y="4259209"/>
            <a:ext cx="1876845" cy="0"/>
          </a:xfrm>
          <a:prstGeom prst="line">
            <a:avLst/>
          </a:prstGeom>
          <a:ln w="381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1192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753131"/>
            <a:ext cx="4038600" cy="437303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53131"/>
            <a:ext cx="4038600" cy="437303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0" y="6304528"/>
            <a:ext cx="9144000" cy="553472"/>
          </a:xfrm>
          <a:prstGeom prst="rect">
            <a:avLst/>
          </a:prstGeom>
          <a:solidFill>
            <a:srgbClr val="F17E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a:stretch>
            <a:fillRect/>
          </a:stretch>
        </p:blipFill>
        <p:spPr>
          <a:xfrm>
            <a:off x="8327796" y="6426144"/>
            <a:ext cx="359003" cy="359003"/>
          </a:xfrm>
          <a:prstGeom prst="rect">
            <a:avLst/>
          </a:prstGeom>
        </p:spPr>
      </p:pic>
      <p:cxnSp>
        <p:nvCxnSpPr>
          <p:cNvPr id="13" name="Straight Connector 12"/>
          <p:cNvCxnSpPr/>
          <p:nvPr userDrawn="1"/>
        </p:nvCxnSpPr>
        <p:spPr>
          <a:xfrm>
            <a:off x="0" y="1417638"/>
            <a:ext cx="914400" cy="0"/>
          </a:xfrm>
          <a:prstGeom prst="line">
            <a:avLst/>
          </a:prstGeom>
          <a:ln w="19050">
            <a:solidFill>
              <a:srgbClr val="F17E2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1527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8" name="Rectangle 7"/>
          <p:cNvSpPr/>
          <p:nvPr userDrawn="1"/>
        </p:nvSpPr>
        <p:spPr>
          <a:xfrm>
            <a:off x="0" y="6304528"/>
            <a:ext cx="9144000" cy="553472"/>
          </a:xfrm>
          <a:prstGeom prst="rect">
            <a:avLst/>
          </a:prstGeom>
          <a:solidFill>
            <a:srgbClr val="F17E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stretch>
            <a:fillRect/>
          </a:stretch>
        </p:blipFill>
        <p:spPr>
          <a:xfrm>
            <a:off x="8327796" y="6426144"/>
            <a:ext cx="359003" cy="359003"/>
          </a:xfrm>
          <a:prstGeom prst="rect">
            <a:avLst/>
          </a:prstGeom>
        </p:spPr>
      </p:pic>
    </p:spTree>
    <p:extLst>
      <p:ext uri="{BB962C8B-B14F-4D97-AF65-F5344CB8AC3E}">
        <p14:creationId xmlns:p14="http://schemas.microsoft.com/office/powerpoint/2010/main" val="415169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7" name="Rectangle 6"/>
          <p:cNvSpPr/>
          <p:nvPr userDrawn="1"/>
        </p:nvSpPr>
        <p:spPr>
          <a:xfrm>
            <a:off x="0" y="6304528"/>
            <a:ext cx="9144000" cy="553472"/>
          </a:xfrm>
          <a:prstGeom prst="rect">
            <a:avLst/>
          </a:prstGeom>
          <a:solidFill>
            <a:srgbClr val="F17E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stretch>
            <a:fillRect/>
          </a:stretch>
        </p:blipFill>
        <p:spPr>
          <a:xfrm>
            <a:off x="8327796" y="6426144"/>
            <a:ext cx="359003" cy="359003"/>
          </a:xfrm>
          <a:prstGeom prst="rect">
            <a:avLst/>
          </a:prstGeom>
        </p:spPr>
      </p:pic>
    </p:spTree>
    <p:extLst>
      <p:ext uri="{BB962C8B-B14F-4D97-AF65-F5344CB8AC3E}">
        <p14:creationId xmlns:p14="http://schemas.microsoft.com/office/powerpoint/2010/main" val="265184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p:nvPr userDrawn="1"/>
        </p:nvSpPr>
        <p:spPr>
          <a:xfrm>
            <a:off x="0" y="6304528"/>
            <a:ext cx="9144000" cy="553472"/>
          </a:xfrm>
          <a:prstGeom prst="rect">
            <a:avLst/>
          </a:prstGeom>
          <a:solidFill>
            <a:srgbClr val="F17E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stretch>
            <a:fillRect/>
          </a:stretch>
        </p:blipFill>
        <p:spPr>
          <a:xfrm>
            <a:off x="8327796" y="6426144"/>
            <a:ext cx="359003" cy="359003"/>
          </a:xfrm>
          <a:prstGeom prst="rect">
            <a:avLst/>
          </a:prstGeom>
        </p:spPr>
      </p:pic>
      <p:sp>
        <p:nvSpPr>
          <p:cNvPr id="6" name="Chart Placeholder 5"/>
          <p:cNvSpPr>
            <a:spLocks noGrp="1"/>
          </p:cNvSpPr>
          <p:nvPr>
            <p:ph type="chart" sz="quarter" idx="10"/>
          </p:nvPr>
        </p:nvSpPr>
        <p:spPr>
          <a:xfrm>
            <a:off x="457200" y="1797723"/>
            <a:ext cx="8229600" cy="4024312"/>
          </a:xfrm>
        </p:spPr>
        <p:txBody>
          <a:bodyPr/>
          <a:lstStyle/>
          <a:p>
            <a:r>
              <a:rPr lang="en-US"/>
              <a:t>Click icon to add chart</a:t>
            </a:r>
          </a:p>
        </p:txBody>
      </p:sp>
    </p:spTree>
    <p:extLst>
      <p:ext uri="{BB962C8B-B14F-4D97-AF65-F5344CB8AC3E}">
        <p14:creationId xmlns:p14="http://schemas.microsoft.com/office/powerpoint/2010/main" val="3763388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Rectangle 9"/>
          <p:cNvSpPr/>
          <p:nvPr userDrawn="1"/>
        </p:nvSpPr>
        <p:spPr>
          <a:xfrm>
            <a:off x="0" y="6304528"/>
            <a:ext cx="9144000" cy="553472"/>
          </a:xfrm>
          <a:prstGeom prst="rect">
            <a:avLst/>
          </a:prstGeom>
          <a:solidFill>
            <a:srgbClr val="F17E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a:stretch>
            <a:fillRect/>
          </a:stretch>
        </p:blipFill>
        <p:spPr>
          <a:xfrm>
            <a:off x="8327796" y="6426144"/>
            <a:ext cx="359003" cy="359003"/>
          </a:xfrm>
          <a:prstGeom prst="rect">
            <a:avLst/>
          </a:prstGeom>
        </p:spPr>
      </p:pic>
    </p:spTree>
    <p:extLst>
      <p:ext uri="{BB962C8B-B14F-4D97-AF65-F5344CB8AC3E}">
        <p14:creationId xmlns:p14="http://schemas.microsoft.com/office/powerpoint/2010/main" val="3544163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1595880" y="1685704"/>
            <a:ext cx="6289692" cy="3742258"/>
          </a:xfrm>
        </p:spPr>
        <p:txBody>
          <a:bodyPr>
            <a:normAutofit/>
          </a:bodyPr>
          <a:lstStyle>
            <a:lvl1pPr marL="0" indent="0" algn="l">
              <a:buNone/>
              <a:defRPr sz="4800" b="0" i="1">
                <a:solidFill>
                  <a:srgbClr val="359C9E"/>
                </a:solidFill>
                <a:latin typeface="Times New Roman"/>
                <a:cs typeface="Times New Roma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a:t>”</a:t>
            </a:r>
            <a:r>
              <a:rPr lang="sv-SE" dirty="0" err="1"/>
              <a:t>Click</a:t>
            </a:r>
            <a:r>
              <a:rPr lang="sv-SE" dirty="0"/>
              <a:t> </a:t>
            </a:r>
            <a:r>
              <a:rPr lang="sv-SE" dirty="0" err="1"/>
              <a:t>to</a:t>
            </a:r>
            <a:r>
              <a:rPr lang="sv-SE" dirty="0"/>
              <a:t> </a:t>
            </a:r>
            <a:r>
              <a:rPr lang="sv-SE" dirty="0" err="1"/>
              <a:t>edit</a:t>
            </a:r>
            <a:r>
              <a:rPr lang="sv-SE" dirty="0"/>
              <a:t> master text </a:t>
            </a:r>
            <a:r>
              <a:rPr lang="sv-SE" dirty="0" err="1"/>
              <a:t>styles</a:t>
            </a:r>
            <a:r>
              <a:rPr lang="sv-SE" dirty="0"/>
              <a:t>”</a:t>
            </a:r>
          </a:p>
        </p:txBody>
      </p:sp>
      <p:sp>
        <p:nvSpPr>
          <p:cNvPr id="10" name="Rectangle 9"/>
          <p:cNvSpPr/>
          <p:nvPr userDrawn="1"/>
        </p:nvSpPr>
        <p:spPr>
          <a:xfrm>
            <a:off x="0" y="6304528"/>
            <a:ext cx="9144000" cy="553472"/>
          </a:xfrm>
          <a:prstGeom prst="rect">
            <a:avLst/>
          </a:prstGeom>
          <a:solidFill>
            <a:srgbClr val="F17E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a:stretch>
            <a:fillRect/>
          </a:stretch>
        </p:blipFill>
        <p:spPr>
          <a:xfrm>
            <a:off x="8327796" y="6426144"/>
            <a:ext cx="359003" cy="359003"/>
          </a:xfrm>
          <a:prstGeom prst="rect">
            <a:avLst/>
          </a:prstGeom>
        </p:spPr>
      </p:pic>
      <p:sp>
        <p:nvSpPr>
          <p:cNvPr id="12" name="Text Placeholder 3"/>
          <p:cNvSpPr>
            <a:spLocks noGrp="1"/>
          </p:cNvSpPr>
          <p:nvPr>
            <p:ph type="body" sz="half" idx="10" hasCustomPrompt="1"/>
          </p:nvPr>
        </p:nvSpPr>
        <p:spPr>
          <a:xfrm>
            <a:off x="1595880" y="5427962"/>
            <a:ext cx="6289692" cy="267310"/>
          </a:xfrm>
        </p:spPr>
        <p:txBody>
          <a:bodyPr>
            <a:noAutofit/>
          </a:bodyPr>
          <a:lstStyle>
            <a:lvl1pPr marL="0" indent="0" algn="l">
              <a:buNone/>
              <a:defRPr sz="1800" b="0" i="0">
                <a:solidFill>
                  <a:srgbClr val="727272"/>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a:t>”</a:t>
            </a:r>
            <a:r>
              <a:rPr lang="sv-SE" dirty="0" err="1"/>
              <a:t>Click</a:t>
            </a:r>
            <a:r>
              <a:rPr lang="sv-SE" dirty="0"/>
              <a:t> </a:t>
            </a:r>
            <a:r>
              <a:rPr lang="sv-SE" dirty="0" err="1"/>
              <a:t>to</a:t>
            </a:r>
            <a:r>
              <a:rPr lang="sv-SE" dirty="0"/>
              <a:t> </a:t>
            </a:r>
            <a:r>
              <a:rPr lang="sv-SE" dirty="0" err="1"/>
              <a:t>edit</a:t>
            </a:r>
            <a:r>
              <a:rPr lang="sv-SE" dirty="0"/>
              <a:t> Master text </a:t>
            </a:r>
            <a:r>
              <a:rPr lang="sv-SE" dirty="0" err="1"/>
              <a:t>styles</a:t>
            </a:r>
            <a:r>
              <a:rPr lang="sv-SE" dirty="0"/>
              <a:t>”</a:t>
            </a:r>
          </a:p>
        </p:txBody>
      </p:sp>
    </p:spTree>
    <p:extLst>
      <p:ext uri="{BB962C8B-B14F-4D97-AF65-F5344CB8AC3E}">
        <p14:creationId xmlns:p14="http://schemas.microsoft.com/office/powerpoint/2010/main" val="180384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dirty="0" err="1"/>
              <a:t>Click</a:t>
            </a:r>
            <a:r>
              <a:rPr lang="sv-SE" dirty="0"/>
              <a:t> </a:t>
            </a:r>
            <a:r>
              <a:rPr lang="sv-SE" dirty="0" err="1"/>
              <a:t>to</a:t>
            </a:r>
            <a:r>
              <a:rPr lang="sv-SE" dirty="0"/>
              <a:t> </a:t>
            </a:r>
            <a:r>
              <a:rPr lang="sv-SE" dirty="0" err="1"/>
              <a:t>edit</a:t>
            </a:r>
            <a:r>
              <a:rPr lang="sv-SE" dirty="0"/>
              <a:t> Master </a:t>
            </a:r>
            <a:r>
              <a:rPr lang="sv-SE" dirty="0" err="1"/>
              <a:t>title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1349174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2" r:id="rId4"/>
    <p:sldLayoutId id="2147483654" r:id="rId5"/>
    <p:sldLayoutId id="2147483655" r:id="rId6"/>
    <p:sldLayoutId id="2147483660" r:id="rId7"/>
    <p:sldLayoutId id="2147483656" r:id="rId8"/>
    <p:sldLayoutId id="2147483658" r:id="rId9"/>
    <p:sldLayoutId id="2147483657" r:id="rId10"/>
    <p:sldLayoutId id="2147483659" r:id="rId11"/>
  </p:sldLayoutIdLst>
  <p:txStyles>
    <p:titleStyle>
      <a:lvl1pPr algn="l" defTabSz="457200" rtl="0" eaLnBrk="1" latinLnBrk="0" hangingPunct="1">
        <a:lnSpc>
          <a:spcPct val="80000"/>
        </a:lnSpc>
        <a:spcBef>
          <a:spcPct val="0"/>
        </a:spcBef>
        <a:buNone/>
        <a:defRPr sz="40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b="0" i="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b="1"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k2centrum.se/kollektivtrafikens-effekter"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60400"/>
            <a:ext cx="7772400" cy="1540933"/>
          </a:xfrm>
        </p:spPr>
        <p:txBody>
          <a:bodyPr>
            <a:normAutofit fontScale="90000"/>
          </a:bodyPr>
          <a:lstStyle/>
          <a:p>
            <a:r>
              <a:rPr lang="en-GB" dirty="0" err="1"/>
              <a:t>Effekter</a:t>
            </a:r>
            <a:r>
              <a:rPr lang="en-GB" dirty="0"/>
              <a:t> </a:t>
            </a:r>
            <a:r>
              <a:rPr lang="en-GB" dirty="0" err="1"/>
              <a:t>av</a:t>
            </a:r>
            <a:r>
              <a:rPr lang="en-GB" dirty="0"/>
              <a:t> </a:t>
            </a:r>
            <a:r>
              <a:rPr lang="en-GB" dirty="0" err="1"/>
              <a:t>kollektivtrafik</a:t>
            </a:r>
            <a:r>
              <a:rPr lang="en-GB" dirty="0"/>
              <a:t> – </a:t>
            </a:r>
            <a:r>
              <a:rPr lang="en-GB" dirty="0" err="1"/>
              <a:t>empiriska</a:t>
            </a:r>
            <a:r>
              <a:rPr lang="en-GB" dirty="0"/>
              <a:t> studier </a:t>
            </a:r>
            <a:r>
              <a:rPr lang="en-GB" dirty="0" err="1"/>
              <a:t>av</a:t>
            </a:r>
            <a:r>
              <a:rPr lang="en-GB" dirty="0"/>
              <a:t> </a:t>
            </a:r>
            <a:r>
              <a:rPr lang="en-GB" dirty="0" err="1"/>
              <a:t>tillgänglighet</a:t>
            </a:r>
            <a:r>
              <a:rPr lang="en-GB" dirty="0"/>
              <a:t> till </a:t>
            </a:r>
            <a:r>
              <a:rPr lang="en-GB" dirty="0" err="1"/>
              <a:t>lika</a:t>
            </a:r>
            <a:r>
              <a:rPr lang="en-GB" dirty="0"/>
              <a:t> </a:t>
            </a:r>
            <a:r>
              <a:rPr lang="en-GB" dirty="0" err="1"/>
              <a:t>möjligheter</a:t>
            </a:r>
            <a:r>
              <a:rPr lang="en-GB" dirty="0"/>
              <a:t> </a:t>
            </a:r>
            <a:r>
              <a:rPr lang="en-GB" dirty="0" err="1"/>
              <a:t>i</a:t>
            </a:r>
            <a:r>
              <a:rPr lang="en-GB" dirty="0"/>
              <a:t> </a:t>
            </a:r>
            <a:r>
              <a:rPr lang="en-GB" dirty="0" err="1"/>
              <a:t>lokal</a:t>
            </a:r>
            <a:r>
              <a:rPr lang="en-GB" dirty="0"/>
              <a:t> </a:t>
            </a:r>
            <a:r>
              <a:rPr lang="en-GB" dirty="0" err="1"/>
              <a:t>och</a:t>
            </a:r>
            <a:r>
              <a:rPr lang="en-GB" dirty="0"/>
              <a:t> regional </a:t>
            </a:r>
            <a:r>
              <a:rPr lang="en-GB" dirty="0" err="1"/>
              <a:t>utveckling</a:t>
            </a:r>
            <a:br>
              <a:rPr lang="en-GB" dirty="0"/>
            </a:br>
            <a:endParaRPr lang="en-US" dirty="0"/>
          </a:p>
        </p:txBody>
      </p:sp>
      <p:sp>
        <p:nvSpPr>
          <p:cNvPr id="3" name="Subtitle 2"/>
          <p:cNvSpPr>
            <a:spLocks noGrp="1"/>
          </p:cNvSpPr>
          <p:nvPr>
            <p:ph type="subTitle" idx="1"/>
          </p:nvPr>
        </p:nvSpPr>
        <p:spPr>
          <a:xfrm>
            <a:off x="406399" y="2817882"/>
            <a:ext cx="7196667" cy="947293"/>
          </a:xfrm>
        </p:spPr>
        <p:txBody>
          <a:bodyPr>
            <a:noAutofit/>
          </a:bodyPr>
          <a:lstStyle/>
          <a:p>
            <a:r>
              <a:rPr lang="en-US" sz="1400" dirty="0">
                <a:ea typeface="+mj-ea"/>
              </a:rPr>
              <a:t>Helena Bohman (</a:t>
            </a:r>
            <a:r>
              <a:rPr lang="en-US" sz="1400" dirty="0" err="1">
                <a:ea typeface="+mj-ea"/>
              </a:rPr>
              <a:t>projektledare</a:t>
            </a:r>
            <a:r>
              <a:rPr lang="en-US" sz="1400" dirty="0">
                <a:ea typeface="+mj-ea"/>
              </a:rPr>
              <a:t>)</a:t>
            </a:r>
          </a:p>
          <a:p>
            <a:r>
              <a:rPr lang="en-US" sz="1400" dirty="0">
                <a:ea typeface="+mj-ea"/>
              </a:rPr>
              <a:t>Magnus Andersson</a:t>
            </a:r>
          </a:p>
          <a:p>
            <a:r>
              <a:rPr lang="en-US" sz="1400" dirty="0"/>
              <a:t>Erik Johansson</a:t>
            </a:r>
          </a:p>
          <a:p>
            <a:r>
              <a:rPr lang="en-US" sz="1400" dirty="0"/>
              <a:t>Désirée Nilsson</a:t>
            </a:r>
          </a:p>
          <a:p>
            <a:r>
              <a:rPr lang="en-US" sz="1400" dirty="0"/>
              <a:t>Leif </a:t>
            </a:r>
            <a:r>
              <a:rPr lang="en-US" sz="1400" dirty="0" err="1"/>
              <a:t>Holmqvist</a:t>
            </a:r>
            <a:endParaRPr lang="en-US" sz="1400" dirty="0"/>
          </a:p>
          <a:p>
            <a:r>
              <a:rPr lang="en-US" sz="1400" dirty="0"/>
              <a:t>Lena Hiselius</a:t>
            </a:r>
          </a:p>
          <a:p>
            <a:endParaRPr lang="en-US" sz="1400" dirty="0"/>
          </a:p>
        </p:txBody>
      </p:sp>
      <p:pic>
        <p:nvPicPr>
          <p:cNvPr id="9" name="Bildobjekt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5698" y="4038637"/>
            <a:ext cx="537882" cy="537882"/>
          </a:xfrm>
          <a:prstGeom prst="rect">
            <a:avLst/>
          </a:prstGeom>
        </p:spPr>
      </p:pic>
    </p:spTree>
    <p:extLst>
      <p:ext uri="{BB962C8B-B14F-4D97-AF65-F5344CB8AC3E}">
        <p14:creationId xmlns:p14="http://schemas.microsoft.com/office/powerpoint/2010/main" val="2446250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Effekter</a:t>
            </a:r>
            <a:r>
              <a:rPr lang="en-GB" dirty="0"/>
              <a:t> </a:t>
            </a:r>
            <a:r>
              <a:rPr lang="en-GB" dirty="0" err="1"/>
              <a:t>av</a:t>
            </a:r>
            <a:r>
              <a:rPr lang="en-GB" dirty="0"/>
              <a:t> </a:t>
            </a:r>
            <a:r>
              <a:rPr lang="en-GB" dirty="0" err="1"/>
              <a:t>investeringar</a:t>
            </a:r>
            <a:r>
              <a:rPr lang="en-GB" dirty="0"/>
              <a:t> </a:t>
            </a:r>
            <a:r>
              <a:rPr lang="en-GB" dirty="0" err="1"/>
              <a:t>i</a:t>
            </a:r>
            <a:r>
              <a:rPr lang="en-GB" dirty="0"/>
              <a:t> </a:t>
            </a:r>
            <a:r>
              <a:rPr lang="en-GB" dirty="0" err="1"/>
              <a:t>kollektivtrafik</a:t>
            </a:r>
            <a:endParaRPr lang="sv-SE" dirty="0"/>
          </a:p>
        </p:txBody>
      </p:sp>
      <p:sp>
        <p:nvSpPr>
          <p:cNvPr id="3" name="Content Placeholder 2"/>
          <p:cNvSpPr>
            <a:spLocks noGrp="1"/>
          </p:cNvSpPr>
          <p:nvPr>
            <p:ph idx="1"/>
          </p:nvPr>
        </p:nvSpPr>
        <p:spPr/>
        <p:txBody>
          <a:bodyPr>
            <a:normAutofit fontScale="85000" lnSpcReduction="20000"/>
          </a:bodyPr>
          <a:lstStyle/>
          <a:p>
            <a:pPr marL="0" indent="0">
              <a:buNone/>
            </a:pPr>
            <a:r>
              <a:rPr lang="sv-SE" dirty="0"/>
              <a:t>Det saknas idag kunskap om effekter av kollektivtrafiksatsningar trots omfattande litteratur om effekter av spårbunden kollektivtrafik. Skillnader i data, typ av trafik, modeller </a:t>
            </a:r>
          </a:p>
          <a:p>
            <a:r>
              <a:rPr lang="sv-SE" dirty="0"/>
              <a:t>Syfte: bidra till en bättre förståelse för effekterna av investeringar i kollektivtrafik. Vem drar nytta av den nya kollektivtrafiken?</a:t>
            </a:r>
          </a:p>
          <a:p>
            <a:r>
              <a:rPr lang="sv-SE" dirty="0"/>
              <a:t>Olika typer av effekter</a:t>
            </a:r>
          </a:p>
          <a:p>
            <a:pPr lvl="1"/>
            <a:r>
              <a:rPr lang="sv-SE" dirty="0"/>
              <a:t>Fastighetspriser</a:t>
            </a:r>
          </a:p>
          <a:p>
            <a:pPr lvl="1"/>
            <a:r>
              <a:rPr lang="sv-SE" dirty="0"/>
              <a:t>Pendling</a:t>
            </a:r>
          </a:p>
          <a:p>
            <a:pPr lvl="1"/>
            <a:r>
              <a:rPr lang="sv-SE" dirty="0"/>
              <a:t>Förtätning och byggd miljö</a:t>
            </a:r>
          </a:p>
          <a:p>
            <a:pPr lvl="1"/>
            <a:endParaRPr lang="sv-SE" dirty="0"/>
          </a:p>
          <a:p>
            <a:r>
              <a:rPr lang="sv-SE" dirty="0"/>
              <a:t>Statistiska/GIS-baserade studier </a:t>
            </a:r>
          </a:p>
          <a:p>
            <a:r>
              <a:rPr lang="sv-SE" dirty="0"/>
              <a:t>Fallstudier från Skåne och Halland</a:t>
            </a:r>
          </a:p>
          <a:p>
            <a:endParaRPr lang="sv-SE" dirty="0"/>
          </a:p>
        </p:txBody>
      </p:sp>
    </p:spTree>
    <p:extLst>
      <p:ext uri="{BB962C8B-B14F-4D97-AF65-F5344CB8AC3E}">
        <p14:creationId xmlns:p14="http://schemas.microsoft.com/office/powerpoint/2010/main" val="2734089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Effekter av ökad tillgänglighet</a:t>
            </a:r>
          </a:p>
        </p:txBody>
      </p:sp>
      <p:sp>
        <p:nvSpPr>
          <p:cNvPr id="3" name="Content Placeholder 2"/>
          <p:cNvSpPr>
            <a:spLocks noGrp="1"/>
          </p:cNvSpPr>
          <p:nvPr>
            <p:ph idx="1"/>
          </p:nvPr>
        </p:nvSpPr>
        <p:spPr>
          <a:xfrm>
            <a:off x="668864" y="5056277"/>
            <a:ext cx="2878667" cy="1120451"/>
          </a:xfrm>
        </p:spPr>
        <p:txBody>
          <a:bodyPr>
            <a:normAutofit/>
          </a:bodyPr>
          <a:lstStyle/>
          <a:p>
            <a:pPr marL="0" indent="0">
              <a:buNone/>
            </a:pPr>
            <a:r>
              <a:rPr lang="sv-SE" sz="1600" dirty="0"/>
              <a:t>Fastighetspriser</a:t>
            </a:r>
          </a:p>
          <a:p>
            <a:pPr>
              <a:buFontTx/>
              <a:buChar char="-"/>
            </a:pPr>
            <a:r>
              <a:rPr lang="sv-SE" sz="1600" dirty="0"/>
              <a:t>betalningsvilja </a:t>
            </a:r>
          </a:p>
          <a:p>
            <a:pPr marL="0" indent="0">
              <a:buNone/>
            </a:pPr>
            <a:r>
              <a:rPr lang="sv-SE" sz="1600" dirty="0"/>
              <a:t>för tillgänglighet</a:t>
            </a:r>
          </a:p>
        </p:txBody>
      </p:sp>
      <p:sp>
        <p:nvSpPr>
          <p:cNvPr id="4" name="TextBox 3"/>
          <p:cNvSpPr txBox="1"/>
          <p:nvPr/>
        </p:nvSpPr>
        <p:spPr>
          <a:xfrm>
            <a:off x="1" y="1523324"/>
            <a:ext cx="5886288" cy="2031325"/>
          </a:xfrm>
          <a:prstGeom prst="rect">
            <a:avLst/>
          </a:prstGeom>
          <a:noFill/>
        </p:spPr>
        <p:txBody>
          <a:bodyPr wrap="square" rtlCol="0">
            <a:spAutoFit/>
          </a:bodyPr>
          <a:lstStyle/>
          <a:p>
            <a:pPr marL="342900" indent="-342900">
              <a:buFont typeface="Arial" panose="020B0604020202020204" pitchFamily="34" charset="0"/>
              <a:buChar char="•"/>
            </a:pPr>
            <a:r>
              <a:rPr lang="sv-SE" dirty="0"/>
              <a:t>Olika effekter för olika typer av spårbunden trafik: generellt sett har pendlingstrafik en potential att bidra till arbetsmarknadsförstoring.  </a:t>
            </a:r>
          </a:p>
          <a:p>
            <a:pPr marL="800100" lvl="1" indent="-342900">
              <a:buFont typeface="Arial" panose="020B0604020202020204" pitchFamily="34" charset="0"/>
              <a:buChar char="•"/>
            </a:pPr>
            <a:r>
              <a:rPr lang="sv-SE" dirty="0"/>
              <a:t>Ökad specialisering leder till ökat behov av matchning på arbetsmarknaden och ökad pendling</a:t>
            </a:r>
          </a:p>
          <a:p>
            <a:pPr marL="800100" lvl="1" indent="-342900">
              <a:buFont typeface="Arial" panose="020B0604020202020204" pitchFamily="34" charset="0"/>
              <a:buChar char="•"/>
            </a:pPr>
            <a:r>
              <a:rPr lang="sv-SE" dirty="0"/>
              <a:t>S.k. agglomerationseffekter tenderar att vara lokala</a:t>
            </a:r>
          </a:p>
          <a:p>
            <a:endParaRPr lang="en-GB" dirty="0"/>
          </a:p>
        </p:txBody>
      </p:sp>
      <p:pic>
        <p:nvPicPr>
          <p:cNvPr id="5" name="Picture 4"/>
          <p:cNvPicPr>
            <a:picLocks noChangeAspect="1"/>
          </p:cNvPicPr>
          <p:nvPr/>
        </p:nvPicPr>
        <p:blipFill>
          <a:blip r:embed="rId3"/>
          <a:stretch>
            <a:fillRect/>
          </a:stretch>
        </p:blipFill>
        <p:spPr>
          <a:xfrm>
            <a:off x="5963496" y="1468997"/>
            <a:ext cx="3116006" cy="2077460"/>
          </a:xfrm>
          <a:prstGeom prst="rect">
            <a:avLst/>
          </a:prstGeom>
        </p:spPr>
      </p:pic>
      <p:sp>
        <p:nvSpPr>
          <p:cNvPr id="6" name="TextBox 5"/>
          <p:cNvSpPr txBox="1"/>
          <p:nvPr/>
        </p:nvSpPr>
        <p:spPr>
          <a:xfrm>
            <a:off x="3928533" y="5331148"/>
            <a:ext cx="1778000" cy="400110"/>
          </a:xfrm>
          <a:prstGeom prst="rect">
            <a:avLst/>
          </a:prstGeom>
          <a:noFill/>
        </p:spPr>
        <p:txBody>
          <a:bodyPr wrap="square" rtlCol="0">
            <a:spAutoFit/>
          </a:bodyPr>
          <a:lstStyle/>
          <a:p>
            <a:r>
              <a:rPr lang="sv-SE" sz="2000" dirty="0"/>
              <a:t>Pendling</a:t>
            </a:r>
            <a:endParaRPr lang="en-GB" sz="2000" dirty="0"/>
          </a:p>
        </p:txBody>
      </p:sp>
      <p:sp>
        <p:nvSpPr>
          <p:cNvPr id="7" name="TextBox 6"/>
          <p:cNvSpPr txBox="1"/>
          <p:nvPr/>
        </p:nvSpPr>
        <p:spPr>
          <a:xfrm>
            <a:off x="6821873" y="5331148"/>
            <a:ext cx="2573867" cy="400110"/>
          </a:xfrm>
          <a:prstGeom prst="rect">
            <a:avLst/>
          </a:prstGeom>
          <a:noFill/>
        </p:spPr>
        <p:txBody>
          <a:bodyPr wrap="square" rtlCol="0">
            <a:spAutoFit/>
          </a:bodyPr>
          <a:lstStyle/>
          <a:p>
            <a:r>
              <a:rPr lang="sv-SE" sz="2000" dirty="0"/>
              <a:t>Förtätning</a:t>
            </a:r>
            <a:endParaRPr lang="en-GB" sz="2000" dirty="0"/>
          </a:p>
        </p:txBody>
      </p:sp>
      <p:sp>
        <p:nvSpPr>
          <p:cNvPr id="8" name="Oval 7"/>
          <p:cNvSpPr/>
          <p:nvPr/>
        </p:nvSpPr>
        <p:spPr>
          <a:xfrm>
            <a:off x="343747" y="4856240"/>
            <a:ext cx="2237458" cy="1349927"/>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Oval 8"/>
          <p:cNvSpPr/>
          <p:nvPr/>
        </p:nvSpPr>
        <p:spPr>
          <a:xfrm>
            <a:off x="3441699" y="4889052"/>
            <a:ext cx="2264834" cy="128767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Oval 9"/>
          <p:cNvSpPr/>
          <p:nvPr/>
        </p:nvSpPr>
        <p:spPr>
          <a:xfrm>
            <a:off x="6463167" y="4930928"/>
            <a:ext cx="2116665" cy="122515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ight Arrow 12"/>
          <p:cNvSpPr/>
          <p:nvPr/>
        </p:nvSpPr>
        <p:spPr>
          <a:xfrm rot="7780318">
            <a:off x="2185423" y="4159507"/>
            <a:ext cx="626533" cy="40168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ight Arrow 13"/>
          <p:cNvSpPr/>
          <p:nvPr/>
        </p:nvSpPr>
        <p:spPr>
          <a:xfrm rot="5400000">
            <a:off x="4255959" y="4072902"/>
            <a:ext cx="626533" cy="40168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ight Arrow 14"/>
          <p:cNvSpPr/>
          <p:nvPr/>
        </p:nvSpPr>
        <p:spPr>
          <a:xfrm rot="3077653">
            <a:off x="6129561" y="4037850"/>
            <a:ext cx="626533" cy="40168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55377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t>Innehåll</a:t>
            </a:r>
          </a:p>
        </p:txBody>
      </p:sp>
      <p:sp>
        <p:nvSpPr>
          <p:cNvPr id="3" name="Platshållare för innehåll 2"/>
          <p:cNvSpPr>
            <a:spLocks noGrp="1"/>
          </p:cNvSpPr>
          <p:nvPr>
            <p:ph idx="1"/>
          </p:nvPr>
        </p:nvSpPr>
        <p:spPr>
          <a:xfrm>
            <a:off x="457200" y="1465587"/>
            <a:ext cx="5676582" cy="2475118"/>
          </a:xfrm>
        </p:spPr>
        <p:txBody>
          <a:bodyPr>
            <a:normAutofit lnSpcReduction="10000"/>
          </a:bodyPr>
          <a:lstStyle/>
          <a:p>
            <a:pPr>
              <a:buFont typeface="Arial" panose="020B0604020202020204" pitchFamily="34" charset="0"/>
              <a:buChar char="•"/>
            </a:pPr>
            <a:r>
              <a:rPr lang="sv-SE" dirty="0"/>
              <a:t>Betalningsvilja för närhet: Skånes järnvägsnät</a:t>
            </a:r>
          </a:p>
          <a:p>
            <a:pPr>
              <a:buFont typeface="Arial" panose="020B0604020202020204" pitchFamily="34" charset="0"/>
              <a:buChar char="•"/>
            </a:pPr>
            <a:r>
              <a:rPr lang="sv-SE" dirty="0"/>
              <a:t>Pendling och förtätning längs Västkustbanan och Citytunneln</a:t>
            </a:r>
          </a:p>
          <a:p>
            <a:pPr>
              <a:buFont typeface="Arial" panose="020B0604020202020204" pitchFamily="34" charset="0"/>
              <a:buChar char="•"/>
            </a:pPr>
            <a:r>
              <a:rPr lang="sv-SE" dirty="0"/>
              <a:t>Långsiktiga effekter på byggd miljö: Höör-Hörby</a:t>
            </a:r>
          </a:p>
          <a:p>
            <a:pPr marL="0" indent="0">
              <a:buNone/>
            </a:pPr>
            <a:endParaRPr lang="sv-SE" dirty="0"/>
          </a:p>
        </p:txBody>
      </p:sp>
      <p:pic>
        <p:nvPicPr>
          <p:cNvPr id="4" name="Bildobjekt 3"/>
          <p:cNvPicPr/>
          <p:nvPr/>
        </p:nvPicPr>
        <p:blipFill>
          <a:blip r:embed="rId3">
            <a:extLst>
              <a:ext uri="{28A0092B-C50C-407E-A947-70E740481C1C}">
                <a14:useLocalDpi xmlns:a14="http://schemas.microsoft.com/office/drawing/2010/main" val="0"/>
              </a:ext>
            </a:extLst>
          </a:blip>
          <a:stretch>
            <a:fillRect/>
          </a:stretch>
        </p:blipFill>
        <p:spPr>
          <a:xfrm>
            <a:off x="6133783" y="1612068"/>
            <a:ext cx="2720780" cy="440742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3253" y="3911411"/>
            <a:ext cx="2386828" cy="223140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665" y="4189217"/>
            <a:ext cx="2692826" cy="1830280"/>
          </a:xfrm>
          <a:prstGeom prst="rect">
            <a:avLst/>
          </a:prstGeom>
        </p:spPr>
      </p:pic>
    </p:spTree>
    <p:extLst>
      <p:ext uri="{BB962C8B-B14F-4D97-AF65-F5344CB8AC3E}">
        <p14:creationId xmlns:p14="http://schemas.microsoft.com/office/powerpoint/2010/main" val="595861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Slutsatser</a:t>
            </a:r>
          </a:p>
        </p:txBody>
      </p:sp>
      <p:sp>
        <p:nvSpPr>
          <p:cNvPr id="3" name="Content Placeholder 2"/>
          <p:cNvSpPr>
            <a:spLocks noGrp="1"/>
          </p:cNvSpPr>
          <p:nvPr>
            <p:ph idx="1"/>
          </p:nvPr>
        </p:nvSpPr>
        <p:spPr/>
        <p:txBody>
          <a:bodyPr>
            <a:normAutofit fontScale="92500" lnSpcReduction="10000"/>
          </a:bodyPr>
          <a:lstStyle/>
          <a:p>
            <a:r>
              <a:rPr lang="sv-SE" dirty="0"/>
              <a:t>Nya stationer innebär inte per automatik effekter på fastighetspriser, pendling eller förtätning.</a:t>
            </a:r>
          </a:p>
          <a:p>
            <a:r>
              <a:rPr lang="sv-SE" dirty="0"/>
              <a:t>Närhet till stationer avspeglar sig i högre fastighetspriser – men främst till stationer som erbjuder god tillgänglighet till större arbetsmarknad.</a:t>
            </a:r>
          </a:p>
          <a:p>
            <a:r>
              <a:rPr lang="sv-SE" dirty="0"/>
              <a:t>Förtätning och nyproduktion utvecklas långsamt i våra studier. </a:t>
            </a:r>
          </a:p>
          <a:p>
            <a:r>
              <a:rPr lang="sv-SE" dirty="0"/>
              <a:t>Viktigt att anpassa investeringar efter den lokala kontexten. Spårbunden trafik har hög kapacitet men också höga kostnader. Om det inte finns ambitioner att förtäta kan andra trafikslag (buss) vara mer lämpliga.   </a:t>
            </a:r>
          </a:p>
          <a:p>
            <a:endParaRPr lang="sv-SE" dirty="0"/>
          </a:p>
        </p:txBody>
      </p:sp>
    </p:spTree>
    <p:extLst>
      <p:ext uri="{BB962C8B-B14F-4D97-AF65-F5344CB8AC3E}">
        <p14:creationId xmlns:p14="http://schemas.microsoft.com/office/powerpoint/2010/main" val="1020945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799" y="3954369"/>
            <a:ext cx="7772400" cy="914564"/>
          </a:xfrm>
        </p:spPr>
        <p:txBody>
          <a:bodyPr/>
          <a:lstStyle/>
          <a:p>
            <a:pPr algn="ctr"/>
            <a:r>
              <a:rPr lang="sv-SE" sz="6000" b="1" dirty="0"/>
              <a:t>TACK!</a:t>
            </a:r>
            <a:endParaRPr lang="en-GB" sz="6000" b="1" dirty="0"/>
          </a:p>
        </p:txBody>
      </p:sp>
      <p:sp>
        <p:nvSpPr>
          <p:cNvPr id="6" name="Subtitle 5"/>
          <p:cNvSpPr>
            <a:spLocks noGrp="1"/>
          </p:cNvSpPr>
          <p:nvPr>
            <p:ph type="subTitle" idx="1"/>
          </p:nvPr>
        </p:nvSpPr>
        <p:spPr>
          <a:xfrm>
            <a:off x="685799" y="1022950"/>
            <a:ext cx="8187267" cy="1432384"/>
          </a:xfrm>
        </p:spPr>
        <p:txBody>
          <a:bodyPr>
            <a:normAutofit/>
          </a:bodyPr>
          <a:lstStyle/>
          <a:p>
            <a:r>
              <a:rPr lang="sv-SE" sz="2400" dirty="0"/>
              <a:t>Resultat sammanfattas i </a:t>
            </a:r>
            <a:r>
              <a:rPr lang="sv-SE" sz="2400" i="1" dirty="0">
                <a:hlinkClick r:id="rId2"/>
              </a:rPr>
              <a:t>K2 </a:t>
            </a:r>
            <a:r>
              <a:rPr lang="sv-SE" sz="2400" i="1" dirty="0" err="1">
                <a:hlinkClick r:id="rId2"/>
              </a:rPr>
              <a:t>Outreach</a:t>
            </a:r>
            <a:r>
              <a:rPr lang="sv-SE" sz="2400" i="1" dirty="0">
                <a:hlinkClick r:id="rId2"/>
              </a:rPr>
              <a:t> 2020:5 </a:t>
            </a:r>
            <a:r>
              <a:rPr lang="en-GB" sz="2400" i="1" dirty="0" err="1">
                <a:hlinkClick r:id="rId2"/>
              </a:rPr>
              <a:t>Kollektivtrafikens</a:t>
            </a:r>
            <a:r>
              <a:rPr lang="en-GB" sz="2400" i="1" dirty="0">
                <a:hlinkClick r:id="rId2"/>
              </a:rPr>
              <a:t> </a:t>
            </a:r>
            <a:r>
              <a:rPr lang="en-GB" sz="2400" i="1" dirty="0" err="1">
                <a:hlinkClick r:id="rId2"/>
              </a:rPr>
              <a:t>effekter</a:t>
            </a:r>
            <a:r>
              <a:rPr lang="en-GB" sz="2400" i="1" dirty="0">
                <a:hlinkClick r:id="rId2"/>
              </a:rPr>
              <a:t>: </a:t>
            </a:r>
            <a:r>
              <a:rPr lang="sv-SE" sz="2400" i="1" dirty="0">
                <a:hlinkClick r:id="rId2"/>
              </a:rPr>
              <a:t>Fallstudier från Skåne och Västkustbanan</a:t>
            </a:r>
            <a:endParaRPr lang="sv-SE" sz="2400" i="1" dirty="0"/>
          </a:p>
          <a:p>
            <a:endParaRPr lang="en-GB" dirty="0"/>
          </a:p>
        </p:txBody>
      </p:sp>
    </p:spTree>
    <p:extLst>
      <p:ext uri="{BB962C8B-B14F-4D97-AF65-F5344CB8AC3E}">
        <p14:creationId xmlns:p14="http://schemas.microsoft.com/office/powerpoint/2010/main" val="2858022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0864397"/>
      </p:ext>
    </p:extLst>
  </p:cSld>
  <p:clrMapOvr>
    <a:masterClrMapping/>
  </p:clrMapOvr>
</p:sld>
</file>

<file path=ppt/theme/theme1.xml><?xml version="1.0" encoding="utf-8"?>
<a:theme xmlns:a="http://schemas.openxmlformats.org/drawingml/2006/main" name="K2-PPT">
  <a:themeElements>
    <a:clrScheme name="K2 Theme Colors">
      <a:dk1>
        <a:srgbClr val="1C1C1C"/>
      </a:dk1>
      <a:lt1>
        <a:sysClr val="window" lastClr="FFFFFF"/>
      </a:lt1>
      <a:dk2>
        <a:srgbClr val="F17E26"/>
      </a:dk2>
      <a:lt2>
        <a:srgbClr val="FFFFFF"/>
      </a:lt2>
      <a:accent1>
        <a:srgbClr val="359C9E"/>
      </a:accent1>
      <a:accent2>
        <a:srgbClr val="FC3507"/>
      </a:accent2>
      <a:accent3>
        <a:srgbClr val="F8B51B"/>
      </a:accent3>
      <a:accent4>
        <a:srgbClr val="40A96D"/>
      </a:accent4>
      <a:accent5>
        <a:srgbClr val="F6B070"/>
      </a:accent5>
      <a:accent6>
        <a:srgbClr val="FCE4C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2-mall-MAU" id="{A1BA8AB6-2523-D044-9690-BD7C6A875FE2}" vid="{35784F67-045B-2E44-B63C-1447ED95EA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K2-mall-MAU-1</Template>
  <TotalTime>7756</TotalTime>
  <Words>316</Words>
  <Application>Microsoft Office PowerPoint</Application>
  <PresentationFormat>Bildspel på skärmen (4:3)</PresentationFormat>
  <Paragraphs>48</Paragraphs>
  <Slides>7</Slides>
  <Notes>4</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7</vt:i4>
      </vt:variant>
    </vt:vector>
  </HeadingPairs>
  <TitlesOfParts>
    <vt:vector size="11" baseType="lpstr">
      <vt:lpstr>Arial</vt:lpstr>
      <vt:lpstr>Calibri</vt:lpstr>
      <vt:lpstr>Times New Roman</vt:lpstr>
      <vt:lpstr>K2-PPT</vt:lpstr>
      <vt:lpstr>Effekter av kollektivtrafik – empiriska studier av tillgänglighet till lika möjligheter i lokal och regional utveckling </vt:lpstr>
      <vt:lpstr>Effekter av investeringar i kollektivtrafik</vt:lpstr>
      <vt:lpstr>Effekter av ökad tillgänglighet</vt:lpstr>
      <vt:lpstr>Innehåll</vt:lpstr>
      <vt:lpstr>Slutsatser</vt:lpstr>
      <vt:lpstr>TACK!</vt:lpstr>
      <vt:lpstr>PowerPoint-presentation</vt:lpstr>
    </vt:vector>
  </TitlesOfParts>
  <Company>Malmö högskola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på föredraget</dc:title>
  <dc:creator>Helena Bohman</dc:creator>
  <cp:lastModifiedBy>Hanna Holm</cp:lastModifiedBy>
  <cp:revision>154</cp:revision>
  <cp:lastPrinted>2018-12-06T10:15:32Z</cp:lastPrinted>
  <dcterms:created xsi:type="dcterms:W3CDTF">2018-06-11T08:30:05Z</dcterms:created>
  <dcterms:modified xsi:type="dcterms:W3CDTF">2020-04-22T12:54:03Z</dcterms:modified>
</cp:coreProperties>
</file>