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5" r:id="rId4"/>
    <p:sldId id="266" r:id="rId5"/>
    <p:sldId id="262" r:id="rId6"/>
    <p:sldId id="264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F8B51B"/>
    <a:srgbClr val="40A96D"/>
    <a:srgbClr val="FC2B07"/>
    <a:srgbClr val="359C9E"/>
    <a:srgbClr val="F17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1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DC9FD-14EE-5141-8189-CCA9C53A5AC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2D62B-E72E-CD4C-A976-0E58687D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46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7569"/>
            <a:ext cx="7772400" cy="914564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7883"/>
            <a:ext cx="6400800" cy="64272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2651467"/>
            <a:ext cx="1876845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44455"/>
            <a:ext cx="9144000" cy="24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5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6311" y="1140961"/>
            <a:ext cx="3820489" cy="41148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 b="0" i="1">
                <a:solidFill>
                  <a:srgbClr val="359C9E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4315" y="1140961"/>
            <a:ext cx="373121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866310" y="5427962"/>
            <a:ext cx="3820489" cy="2673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72727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768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7273" y="1361527"/>
            <a:ext cx="2229456" cy="2229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44455"/>
            <a:ext cx="9144000" cy="24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6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49"/>
            <a:ext cx="8229600" cy="42494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417638"/>
            <a:ext cx="914400" cy="0"/>
          </a:xfrm>
          <a:prstGeom prst="line">
            <a:avLst/>
          </a:prstGeom>
          <a:ln w="19050">
            <a:solidFill>
              <a:srgbClr val="F17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56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4429"/>
            <a:ext cx="82296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33577" y="4259209"/>
            <a:ext cx="1876845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19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3131"/>
            <a:ext cx="4038600" cy="4373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3131"/>
            <a:ext cx="4038600" cy="4373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417638"/>
            <a:ext cx="914400" cy="0"/>
          </a:xfrm>
          <a:prstGeom prst="line">
            <a:avLst/>
          </a:prstGeom>
          <a:ln w="19050">
            <a:solidFill>
              <a:srgbClr val="F17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2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4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" y="1797723"/>
            <a:ext cx="8229600" cy="4024312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6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95880" y="1685704"/>
            <a:ext cx="6289692" cy="3742258"/>
          </a:xfrm>
        </p:spPr>
        <p:txBody>
          <a:bodyPr>
            <a:normAutofit/>
          </a:bodyPr>
          <a:lstStyle>
            <a:lvl1pPr marL="0" indent="0" algn="l">
              <a:buNone/>
              <a:defRPr sz="4800" b="0" i="1">
                <a:solidFill>
                  <a:srgbClr val="359C9E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595880" y="5427962"/>
            <a:ext cx="6289692" cy="2673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72727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8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7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6" r:id="rId8"/>
    <p:sldLayoutId id="2147483658" r:id="rId9"/>
    <p:sldLayoutId id="2147483657" r:id="rId10"/>
    <p:sldLayoutId id="2147483659" r:id="rId11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1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pi.com/1660-4601/17/3/691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Processen bakom val av färdmedel bland äldre personer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7883"/>
            <a:ext cx="6400800" cy="9043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Jean Ryan, </a:t>
            </a:r>
            <a:r>
              <a:rPr lang="en-US" dirty="0" err="1"/>
              <a:t>Lunds</a:t>
            </a:r>
            <a:r>
              <a:rPr lang="en-US" dirty="0"/>
              <a:t> </a:t>
            </a:r>
            <a:r>
              <a:rPr lang="en-US" dirty="0" err="1"/>
              <a:t>universitet</a:t>
            </a:r>
            <a:endParaRPr lang="en-US" dirty="0"/>
          </a:p>
          <a:p>
            <a:r>
              <a:rPr lang="en-US" dirty="0"/>
              <a:t>K2-resultatkonferens</a:t>
            </a:r>
          </a:p>
          <a:p>
            <a:r>
              <a:rPr lang="en-US" dirty="0"/>
              <a:t>23 </a:t>
            </a:r>
            <a:r>
              <a:rPr lang="en-US" dirty="0" err="1"/>
              <a:t>april</a:t>
            </a:r>
            <a:r>
              <a:rPr lang="en-US" dirty="0"/>
              <a:t>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5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Bakgrund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49"/>
            <a:ext cx="8229600" cy="4385506"/>
          </a:xfrm>
        </p:spPr>
        <p:txBody>
          <a:bodyPr>
            <a:normAutofit/>
          </a:bodyPr>
          <a:lstStyle/>
          <a:p>
            <a:r>
              <a:rPr lang="sv-SE" dirty="0"/>
              <a:t>Ett skifte i fokus:</a:t>
            </a:r>
          </a:p>
          <a:p>
            <a:pPr lvl="1"/>
            <a:r>
              <a:rPr lang="sv-SE" dirty="0"/>
              <a:t>Faktiskt resande		resmöjligheter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Att ha olika alternativ att välja bland anses vara viktigt för ens välbefinnande.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Syfte med denna studie:</a:t>
            </a:r>
          </a:p>
          <a:p>
            <a:pPr lvl="1"/>
            <a:r>
              <a:rPr lang="sv-SE" b="1" dirty="0"/>
              <a:t>Att faktiskt kunna säga något om val av färdmedel genom att studera processen bakom.</a:t>
            </a:r>
          </a:p>
        </p:txBody>
      </p:sp>
      <p:cxnSp>
        <p:nvCxnSpPr>
          <p:cNvPr id="5" name="Rak pilkoppling 4"/>
          <p:cNvCxnSpPr/>
          <p:nvPr/>
        </p:nvCxnSpPr>
        <p:spPr>
          <a:xfrm>
            <a:off x="3611418" y="2595418"/>
            <a:ext cx="5264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41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Datainsamling – vad, vem och var?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14" y="1713666"/>
            <a:ext cx="2152925" cy="3187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86" y="1604163"/>
            <a:ext cx="2472574" cy="222813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3237" y="1440885"/>
            <a:ext cx="2952045" cy="4109425"/>
            <a:chOff x="0" y="1359462"/>
            <a:chExt cx="2991267" cy="41640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17638"/>
              <a:ext cx="2991267" cy="410584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0" y="1359462"/>
              <a:ext cx="1495634" cy="3750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6732" fontAlgn="base">
                <a:spcBef>
                  <a:spcPct val="0"/>
                </a:spcBef>
                <a:spcAft>
                  <a:spcPct val="0"/>
                </a:spcAft>
              </a:pPr>
              <a:endParaRPr lang="sv-SE" sz="1805" b="1" dirty="0">
                <a:solidFill>
                  <a:srgbClr val="9C6114"/>
                </a:solidFill>
                <a:ea typeface="ＭＳ Ｐゴシック" charset="-12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134629" y="6022266"/>
            <a:ext cx="310562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32" fontAlgn="base">
              <a:spcBef>
                <a:spcPct val="0"/>
              </a:spcBef>
              <a:spcAft>
                <a:spcPct val="0"/>
              </a:spcAft>
            </a:pPr>
            <a:r>
              <a:rPr lang="sv-SE" sz="1125" i="1" dirty="0">
                <a:ea typeface="ＭＳ Ｐゴシック" charset="-128"/>
              </a:rPr>
              <a:t>Bild: SCB 2005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50" y="1894868"/>
            <a:ext cx="1499451" cy="370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6732" fontAlgn="base">
              <a:spcBef>
                <a:spcPct val="0"/>
              </a:spcBef>
              <a:spcAft>
                <a:spcPct val="0"/>
              </a:spcAft>
            </a:pPr>
            <a:endParaRPr lang="sv-SE" sz="1805" b="1" dirty="0">
              <a:solidFill>
                <a:srgbClr val="9C6114"/>
              </a:solidFill>
              <a:ea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50" y="2211114"/>
            <a:ext cx="1287158" cy="28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sz="1266" dirty="0"/>
          </a:p>
        </p:txBody>
      </p:sp>
      <p:sp>
        <p:nvSpPr>
          <p:cNvPr id="12" name="TextBox 11"/>
          <p:cNvSpPr txBox="1"/>
          <p:nvPr/>
        </p:nvSpPr>
        <p:spPr>
          <a:xfrm>
            <a:off x="7650" y="1457838"/>
            <a:ext cx="1830625" cy="9955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80874" y="4465787"/>
            <a:ext cx="5706570" cy="1972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/>
              <a:t>N = 1149 CATI-</a:t>
            </a:r>
            <a:r>
              <a:rPr lang="en-US" sz="2400" dirty="0" err="1"/>
              <a:t>intervjuer</a:t>
            </a:r>
            <a:endParaRPr lang="en-US" sz="2400" dirty="0"/>
          </a:p>
          <a:p>
            <a:r>
              <a:rPr lang="en-US" sz="2400" dirty="0"/>
              <a:t>med </a:t>
            </a:r>
            <a:r>
              <a:rPr lang="en-US" sz="2400" dirty="0" err="1"/>
              <a:t>personer</a:t>
            </a:r>
            <a:r>
              <a:rPr lang="en-US" sz="2400" dirty="0"/>
              <a:t> 65-79 </a:t>
            </a:r>
            <a:r>
              <a:rPr lang="en-US" sz="2400" dirty="0" err="1"/>
              <a:t>år</a:t>
            </a:r>
            <a:endParaRPr lang="en-US" sz="2400" dirty="0"/>
          </a:p>
          <a:p>
            <a:r>
              <a:rPr lang="en-US" sz="2000" i="1" dirty="0" err="1"/>
              <a:t>kvantitativ</a:t>
            </a:r>
            <a:r>
              <a:rPr lang="en-US" sz="2000" i="1" dirty="0"/>
              <a:t> </a:t>
            </a:r>
            <a:r>
              <a:rPr lang="en-US" sz="2000" i="1" dirty="0" err="1"/>
              <a:t>studie</a:t>
            </a:r>
            <a:r>
              <a:rPr lang="en-US" sz="2000" i="1" dirty="0"/>
              <a:t> med </a:t>
            </a:r>
            <a:r>
              <a:rPr lang="en-US" sz="2000" i="1" dirty="0" err="1"/>
              <a:t>inbyggd</a:t>
            </a:r>
            <a:r>
              <a:rPr lang="en-US" sz="2000" i="1" dirty="0"/>
              <a:t> </a:t>
            </a:r>
            <a:r>
              <a:rPr lang="en-US" sz="2000" i="1" dirty="0" err="1"/>
              <a:t>kvalitativ</a:t>
            </a:r>
            <a:r>
              <a:rPr lang="en-US" sz="2000" i="1" dirty="0"/>
              <a:t> del</a:t>
            </a:r>
          </a:p>
        </p:txBody>
      </p:sp>
      <p:graphicFrame>
        <p:nvGraphicFramePr>
          <p:cNvPr id="15" name="Chart 14"/>
          <p:cNvGraphicFramePr/>
          <p:nvPr/>
        </p:nvGraphicFramePr>
        <p:xfrm>
          <a:off x="5536981" y="3037200"/>
          <a:ext cx="1477389" cy="325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583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innebär processen bakom val?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Färdmedelsalternativ och vilka bland dessa väljs studerades för varje respondent:</a:t>
            </a:r>
          </a:p>
          <a:p>
            <a:pPr marL="857250" lvl="2" indent="0">
              <a:buNone/>
            </a:pPr>
            <a:r>
              <a:rPr lang="sv-SE" b="1" dirty="0"/>
              <a:t>t. ex.:</a:t>
            </a:r>
          </a:p>
          <a:p>
            <a:pPr marL="857250" lvl="2" indent="0">
              <a:buNone/>
            </a:pPr>
            <a:r>
              <a:rPr lang="sv-SE" b="1" dirty="0"/>
              <a:t>Färdmedelsalternativ: bil, cykel, kollektivtrafik</a:t>
            </a:r>
          </a:p>
          <a:p>
            <a:pPr marL="857250" lvl="2" indent="0">
              <a:buNone/>
            </a:pPr>
            <a:r>
              <a:rPr lang="sv-SE" b="1" dirty="0"/>
              <a:t>Val av färdmedel: bil och cykel</a:t>
            </a:r>
          </a:p>
          <a:p>
            <a:pPr marL="857250" lvl="2" indent="0">
              <a:buNone/>
            </a:pPr>
            <a:r>
              <a:rPr lang="sv-SE" b="0" i="1" dirty="0"/>
              <a:t>(53 olika kombinationer dvs. processer bakom val)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Socio-demografiska och socio-ekonomiska skillnader i processerna bakom val studerades.</a:t>
            </a:r>
          </a:p>
          <a:p>
            <a:pPr marL="514350" indent="-514350">
              <a:buFont typeface="+mj-lt"/>
              <a:buAutoNum type="arabicPeriod"/>
            </a:pPr>
            <a:r>
              <a:rPr lang="sv-SE" b="0" dirty="0"/>
              <a:t>Respondenternas resonemang kring varför just dessa färdmedel väljs och inte de andra de hade kunnat välja studerades.</a:t>
            </a:r>
          </a:p>
          <a:p>
            <a:pPr marL="1314450" lvl="2" indent="-457200">
              <a:buFont typeface="+mj-lt"/>
              <a:buAutoNum type="arabicPeriod"/>
            </a:pPr>
            <a:endParaRPr lang="sv-SE" b="0" i="1" dirty="0"/>
          </a:p>
          <a:p>
            <a:pPr marL="857250" lvl="2" indent="0">
              <a:buNone/>
            </a:pPr>
            <a:endParaRPr lang="sv-SE" dirty="0"/>
          </a:p>
          <a:p>
            <a:pPr marL="914400" lvl="1" indent="-457200">
              <a:buFont typeface="+mj-lt"/>
              <a:buAutoNum type="arabicPeriod"/>
            </a:pPr>
            <a:endParaRPr lang="sv-SE" dirty="0"/>
          </a:p>
          <a:p>
            <a:pPr marL="914400" lvl="1" indent="-457200">
              <a:buFont typeface="+mj-lt"/>
              <a:buAutoNum type="arabicPeriod"/>
            </a:pPr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55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viktigaste resultaten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Övergripande</a:t>
            </a:r>
            <a:r>
              <a:rPr lang="en-US" b="1" dirty="0"/>
              <a:t> </a:t>
            </a:r>
            <a:r>
              <a:rPr lang="en-US" b="1" dirty="0" err="1"/>
              <a:t>resultat</a:t>
            </a:r>
            <a:r>
              <a:rPr lang="en-US" b="1" dirty="0"/>
              <a:t>:</a:t>
            </a:r>
          </a:p>
          <a:p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än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fjärdedel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använder</a:t>
            </a:r>
            <a:r>
              <a:rPr lang="en-US" dirty="0"/>
              <a:t> all </a:t>
            </a:r>
            <a:r>
              <a:rPr lang="en-US" dirty="0" err="1"/>
              <a:t>fyra</a:t>
            </a:r>
            <a:r>
              <a:rPr lang="en-US" dirty="0"/>
              <a:t> </a:t>
            </a:r>
            <a:r>
              <a:rPr lang="en-US" dirty="0" err="1"/>
              <a:t>färdmedelsalternativ</a:t>
            </a:r>
            <a:r>
              <a:rPr lang="en-US" dirty="0"/>
              <a:t>.</a:t>
            </a:r>
          </a:p>
          <a:p>
            <a:r>
              <a:rPr lang="en-US" dirty="0" err="1"/>
              <a:t>Lämpligare</a:t>
            </a:r>
            <a:r>
              <a:rPr lang="en-US" dirty="0"/>
              <a:t> – (36,3%) </a:t>
            </a:r>
            <a:r>
              <a:rPr lang="en-US" dirty="0" err="1"/>
              <a:t>Bekvämligare</a:t>
            </a:r>
            <a:r>
              <a:rPr lang="en-US" dirty="0"/>
              <a:t> – </a:t>
            </a:r>
            <a:r>
              <a:rPr lang="en-US" dirty="0" err="1"/>
              <a:t>andra</a:t>
            </a:r>
            <a:r>
              <a:rPr lang="en-US" dirty="0"/>
              <a:t> plats (23,1%). </a:t>
            </a:r>
            <a:r>
              <a:rPr lang="en-US" dirty="0" err="1"/>
              <a:t>Ofta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kombination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båda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Bilen:</a:t>
            </a:r>
            <a:endParaRPr lang="en-US" i="1" dirty="0"/>
          </a:p>
          <a:p>
            <a:r>
              <a:rPr lang="en-US" i="1" dirty="0" err="1"/>
              <a:t>Dålig</a:t>
            </a:r>
            <a:r>
              <a:rPr lang="en-US" i="1" dirty="0"/>
              <a:t> </a:t>
            </a:r>
            <a:r>
              <a:rPr lang="en-US" i="1" dirty="0" err="1"/>
              <a:t>hälsa</a:t>
            </a:r>
            <a:r>
              <a:rPr lang="en-US" i="1" dirty="0"/>
              <a:t>/</a:t>
            </a:r>
            <a:r>
              <a:rPr lang="en-US" i="1" dirty="0" err="1"/>
              <a:t>ingen</a:t>
            </a:r>
            <a:r>
              <a:rPr lang="en-US" i="1" dirty="0"/>
              <a:t> </a:t>
            </a:r>
            <a:r>
              <a:rPr lang="en-US" i="1" dirty="0" err="1"/>
              <a:t>energi</a:t>
            </a:r>
            <a:r>
              <a:rPr lang="en-US" i="1" dirty="0"/>
              <a:t> </a:t>
            </a:r>
            <a:r>
              <a:rPr lang="en-US" dirty="0" err="1"/>
              <a:t>och</a:t>
            </a:r>
            <a:r>
              <a:rPr lang="en-US" i="1" dirty="0"/>
              <a:t> </a:t>
            </a:r>
            <a:r>
              <a:rPr lang="en-US" i="1" dirty="0" err="1"/>
              <a:t>Begränsade</a:t>
            </a:r>
            <a:r>
              <a:rPr lang="en-US" i="1" dirty="0"/>
              <a:t> </a:t>
            </a:r>
            <a:r>
              <a:rPr lang="en-US" i="1" dirty="0" err="1"/>
              <a:t>möjligheter</a:t>
            </a:r>
            <a:r>
              <a:rPr lang="en-US" i="1" dirty="0"/>
              <a:t>/</a:t>
            </a:r>
            <a:r>
              <a:rPr lang="en-US" i="1" dirty="0" err="1"/>
              <a:t>alternativ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dirty="0" err="1"/>
              <a:t>kopplingar</a:t>
            </a:r>
            <a:r>
              <a:rPr lang="en-US" dirty="0"/>
              <a:t> till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välja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använda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</a:t>
            </a:r>
            <a:r>
              <a:rPr lang="en-US" dirty="0" err="1"/>
              <a:t>istället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åka</a:t>
            </a:r>
            <a:r>
              <a:rPr lang="en-US" dirty="0"/>
              <a:t> </a:t>
            </a:r>
            <a:r>
              <a:rPr lang="en-US" dirty="0" err="1"/>
              <a:t>kollektivt</a:t>
            </a:r>
            <a:r>
              <a:rPr lang="en-US" dirty="0"/>
              <a:t>.</a:t>
            </a:r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relativt</a:t>
            </a:r>
            <a:r>
              <a:rPr lang="en-US" dirty="0"/>
              <a:t> </a:t>
            </a:r>
            <a:r>
              <a:rPr lang="en-US" dirty="0" err="1"/>
              <a:t>liten</a:t>
            </a:r>
            <a:r>
              <a:rPr lang="en-US" dirty="0"/>
              <a:t> </a:t>
            </a:r>
            <a:r>
              <a:rPr lang="en-US" dirty="0" err="1"/>
              <a:t>andel</a:t>
            </a:r>
            <a:r>
              <a:rPr lang="en-US" dirty="0"/>
              <a:t> </a:t>
            </a:r>
            <a:r>
              <a:rPr lang="en-US" dirty="0" err="1"/>
              <a:t>angav</a:t>
            </a:r>
            <a:r>
              <a:rPr lang="en-US" dirty="0"/>
              <a:t> </a:t>
            </a:r>
            <a:r>
              <a:rPr lang="en-US" i="1" dirty="0" err="1"/>
              <a:t>pålitlighet</a:t>
            </a:r>
            <a:r>
              <a:rPr lang="en-US" i="1" dirty="0"/>
              <a:t>, </a:t>
            </a:r>
            <a:r>
              <a:rPr lang="en-US" i="1" dirty="0" err="1"/>
              <a:t>punktlighet</a:t>
            </a:r>
            <a:r>
              <a:rPr lang="en-US" i="1" dirty="0"/>
              <a:t> </a:t>
            </a:r>
            <a:r>
              <a:rPr lang="en-US" i="1" dirty="0" err="1"/>
              <a:t>och</a:t>
            </a:r>
            <a:r>
              <a:rPr lang="en-US" i="1" dirty="0"/>
              <a:t> </a:t>
            </a:r>
            <a:r>
              <a:rPr lang="en-US" i="1" dirty="0" err="1"/>
              <a:t>hastighet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anledning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aktivt</a:t>
            </a:r>
            <a:r>
              <a:rPr lang="en-US" dirty="0"/>
              <a:t> </a:t>
            </a:r>
            <a:r>
              <a:rPr lang="en-US" dirty="0" err="1"/>
              <a:t>välja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.</a:t>
            </a:r>
          </a:p>
          <a:p>
            <a:r>
              <a:rPr lang="en-US" dirty="0" err="1"/>
              <a:t>Att</a:t>
            </a:r>
            <a:r>
              <a:rPr lang="en-US" dirty="0"/>
              <a:t> ‘</a:t>
            </a:r>
            <a:r>
              <a:rPr lang="en-US" dirty="0" err="1"/>
              <a:t>välja</a:t>
            </a:r>
            <a:r>
              <a:rPr lang="en-US" dirty="0"/>
              <a:t>’ </a:t>
            </a:r>
            <a:r>
              <a:rPr lang="en-US" dirty="0" err="1"/>
              <a:t>bilen</a:t>
            </a:r>
            <a:r>
              <a:rPr lang="en-US" dirty="0"/>
              <a:t> – </a:t>
            </a:r>
            <a:r>
              <a:rPr lang="en-US" dirty="0" err="1"/>
              <a:t>ofta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passiv</a:t>
            </a:r>
            <a:r>
              <a:rPr lang="en-US" dirty="0"/>
              <a:t> men </a:t>
            </a:r>
            <a:r>
              <a:rPr lang="en-US" dirty="0" err="1"/>
              <a:t>kopplingar</a:t>
            </a:r>
            <a:r>
              <a:rPr lang="en-US" dirty="0"/>
              <a:t> till </a:t>
            </a:r>
            <a:r>
              <a:rPr lang="en-US" dirty="0" err="1"/>
              <a:t>frihet</a:t>
            </a:r>
            <a:r>
              <a:rPr lang="en-US" dirty="0"/>
              <a:t>.</a:t>
            </a:r>
          </a:p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aktivt</a:t>
            </a:r>
            <a:r>
              <a:rPr lang="en-US" dirty="0"/>
              <a:t> </a:t>
            </a:r>
            <a:r>
              <a:rPr lang="en-US" dirty="0" err="1"/>
              <a:t>välja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– </a:t>
            </a:r>
            <a:r>
              <a:rPr lang="en-US" dirty="0" err="1"/>
              <a:t>män</a:t>
            </a:r>
            <a:r>
              <a:rPr lang="en-US" dirty="0"/>
              <a:t> </a:t>
            </a:r>
            <a:r>
              <a:rPr lang="en-US" dirty="0" err="1"/>
              <a:t>överrepresenterade</a:t>
            </a:r>
            <a:r>
              <a:rPr lang="en-US" dirty="0"/>
              <a:t>.</a:t>
            </a:r>
          </a:p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välja</a:t>
            </a:r>
            <a:r>
              <a:rPr lang="en-US" dirty="0"/>
              <a:t> </a:t>
            </a:r>
            <a:r>
              <a:rPr lang="en-US" dirty="0" err="1"/>
              <a:t>bort</a:t>
            </a:r>
            <a:r>
              <a:rPr lang="en-US" dirty="0"/>
              <a:t> </a:t>
            </a:r>
            <a:r>
              <a:rPr lang="en-US" dirty="0" err="1"/>
              <a:t>bilen</a:t>
            </a:r>
            <a:r>
              <a:rPr lang="en-US" dirty="0"/>
              <a:t> – </a:t>
            </a:r>
            <a:r>
              <a:rPr lang="en-US" dirty="0" err="1"/>
              <a:t>undvika</a:t>
            </a:r>
            <a:r>
              <a:rPr lang="en-US" dirty="0"/>
              <a:t> </a:t>
            </a:r>
            <a:r>
              <a:rPr lang="en-US" dirty="0" err="1"/>
              <a:t>krånglighet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ktangulär bildtext 4"/>
          <p:cNvSpPr/>
          <p:nvPr/>
        </p:nvSpPr>
        <p:spPr>
          <a:xfrm>
            <a:off x="5618609" y="5328012"/>
            <a:ext cx="2883464" cy="704203"/>
          </a:xfrm>
          <a:prstGeom prst="wedgeRectCallout">
            <a:avLst>
              <a:gd name="adj1" fmla="val -3784"/>
              <a:gd name="adj2" fmla="val -86093"/>
            </a:avLst>
          </a:prstGeom>
          <a:solidFill>
            <a:srgbClr val="F8B51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’</a:t>
            </a:r>
            <a:r>
              <a:rPr lang="en-IE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 </a:t>
            </a:r>
            <a:r>
              <a:rPr lang="en-IE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kommer</a:t>
            </a:r>
            <a:r>
              <a:rPr lang="en-IE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IE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går</a:t>
            </a:r>
            <a:r>
              <a:rPr lang="en-IE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utan</a:t>
            </a:r>
            <a:r>
              <a:rPr lang="en-IE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tidtabell</a:t>
            </a:r>
            <a:r>
              <a:rPr lang="en-IE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6647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viktigaste resultaten</a:t>
            </a: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558799" y="1765913"/>
            <a:ext cx="8229600" cy="4249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Kollektivtrafik</a:t>
            </a:r>
            <a:r>
              <a:rPr lang="en-US" b="1" dirty="0"/>
              <a:t>:</a:t>
            </a:r>
          </a:p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välja</a:t>
            </a:r>
            <a:r>
              <a:rPr lang="en-US" dirty="0"/>
              <a:t> </a:t>
            </a:r>
            <a:r>
              <a:rPr lang="en-US" dirty="0" err="1"/>
              <a:t>kollektivtrafik</a:t>
            </a:r>
            <a:r>
              <a:rPr lang="en-US" dirty="0"/>
              <a:t> –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centralt</a:t>
            </a:r>
            <a:r>
              <a:rPr lang="en-US" dirty="0"/>
              <a:t>, </a:t>
            </a:r>
            <a:r>
              <a:rPr lang="en-US" dirty="0" err="1"/>
              <a:t>att</a:t>
            </a:r>
            <a:r>
              <a:rPr lang="en-US" dirty="0"/>
              <a:t> ha </a:t>
            </a:r>
            <a:r>
              <a:rPr lang="en-US" dirty="0" err="1"/>
              <a:t>köpt</a:t>
            </a:r>
            <a:r>
              <a:rPr lang="en-US" dirty="0"/>
              <a:t> </a:t>
            </a:r>
            <a:r>
              <a:rPr lang="en-US" dirty="0" err="1"/>
              <a:t>månadskort</a:t>
            </a:r>
            <a:r>
              <a:rPr lang="en-US" dirty="0"/>
              <a:t>, </a:t>
            </a:r>
            <a:r>
              <a:rPr lang="en-US" dirty="0" err="1"/>
              <a:t>smidigt</a:t>
            </a:r>
            <a:r>
              <a:rPr lang="en-US" dirty="0"/>
              <a:t> med </a:t>
            </a:r>
            <a:r>
              <a:rPr lang="en-US" dirty="0" err="1"/>
              <a:t>spårvagn</a:t>
            </a:r>
            <a:r>
              <a:rPr lang="en-US" dirty="0"/>
              <a:t>, </a:t>
            </a:r>
            <a:r>
              <a:rPr lang="en-US" dirty="0" err="1"/>
              <a:t>vanor</a:t>
            </a:r>
            <a:r>
              <a:rPr lang="en-US" dirty="0"/>
              <a:t>.</a:t>
            </a:r>
          </a:p>
          <a:p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välja</a:t>
            </a:r>
            <a:r>
              <a:rPr lang="en-US" dirty="0"/>
              <a:t> </a:t>
            </a:r>
            <a:r>
              <a:rPr lang="en-US" dirty="0" err="1"/>
              <a:t>bort</a:t>
            </a:r>
            <a:r>
              <a:rPr lang="en-US" dirty="0"/>
              <a:t> </a:t>
            </a:r>
            <a:r>
              <a:rPr lang="en-US" dirty="0" err="1"/>
              <a:t>kollektivtrafik</a:t>
            </a:r>
            <a:r>
              <a:rPr lang="en-US" dirty="0"/>
              <a:t> – </a:t>
            </a:r>
            <a:r>
              <a:rPr lang="en-US" dirty="0" err="1"/>
              <a:t>krånglighet</a:t>
            </a:r>
            <a:r>
              <a:rPr lang="en-US" dirty="0"/>
              <a:t>, </a:t>
            </a:r>
            <a:r>
              <a:rPr lang="en-US" dirty="0" err="1"/>
              <a:t>att</a:t>
            </a:r>
            <a:r>
              <a:rPr lang="en-US" dirty="0"/>
              <a:t> ha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sv-SE" dirty="0"/>
              <a:t>’</a:t>
            </a:r>
            <a:r>
              <a:rPr lang="en-US" dirty="0" err="1"/>
              <a:t>bättre</a:t>
            </a:r>
            <a:r>
              <a:rPr lang="en-US" dirty="0"/>
              <a:t>’ </a:t>
            </a:r>
            <a:r>
              <a:rPr lang="en-US" dirty="0" err="1"/>
              <a:t>alternativ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Cykel</a:t>
            </a:r>
            <a:r>
              <a:rPr lang="en-US" b="1" dirty="0"/>
              <a:t> </a:t>
            </a:r>
            <a:r>
              <a:rPr lang="en-US" b="1" dirty="0" err="1"/>
              <a:t>och</a:t>
            </a:r>
            <a:r>
              <a:rPr lang="en-US" b="1" dirty="0"/>
              <a:t> </a:t>
            </a:r>
            <a:r>
              <a:rPr lang="en-US" b="1" dirty="0" err="1"/>
              <a:t>gång</a:t>
            </a:r>
            <a:r>
              <a:rPr lang="en-US" b="1" dirty="0"/>
              <a:t>:</a:t>
            </a:r>
          </a:p>
          <a:p>
            <a:r>
              <a:rPr lang="en-US" dirty="0" err="1"/>
              <a:t>Cykling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mest</a:t>
            </a:r>
            <a:r>
              <a:rPr lang="en-US" dirty="0"/>
              <a:t> </a:t>
            </a:r>
            <a:r>
              <a:rPr lang="en-US" dirty="0" err="1"/>
              <a:t>känslig</a:t>
            </a:r>
            <a:r>
              <a:rPr lang="en-US" dirty="0"/>
              <a:t> </a:t>
            </a:r>
            <a:r>
              <a:rPr lang="en-US" dirty="0" err="1"/>
              <a:t>dvs</a:t>
            </a:r>
            <a:r>
              <a:rPr lang="en-US" dirty="0"/>
              <a:t>.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benägen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bli</a:t>
            </a:r>
            <a:r>
              <a:rPr lang="en-US" dirty="0"/>
              <a:t> </a:t>
            </a:r>
            <a:r>
              <a:rPr lang="en-US" dirty="0" err="1"/>
              <a:t>bortvald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färdmedel</a:t>
            </a:r>
            <a:r>
              <a:rPr lang="en-US" dirty="0"/>
              <a:t> –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påtagligt</a:t>
            </a:r>
            <a:r>
              <a:rPr lang="en-US" dirty="0"/>
              <a:t> bland </a:t>
            </a:r>
            <a:r>
              <a:rPr lang="en-US" dirty="0" err="1"/>
              <a:t>kvinnor</a:t>
            </a:r>
            <a:r>
              <a:rPr lang="en-US" dirty="0"/>
              <a:t>.</a:t>
            </a:r>
          </a:p>
          <a:p>
            <a:r>
              <a:rPr lang="en-US" dirty="0" err="1"/>
              <a:t>Njutbar</a:t>
            </a:r>
            <a:r>
              <a:rPr lang="en-US" dirty="0"/>
              <a:t>, </a:t>
            </a:r>
            <a:r>
              <a:rPr lang="en-US" dirty="0" err="1"/>
              <a:t>billigare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bättre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miljön</a:t>
            </a:r>
            <a:r>
              <a:rPr lang="en-US" dirty="0"/>
              <a:t> – </a:t>
            </a:r>
            <a:r>
              <a:rPr lang="en-US" dirty="0" err="1"/>
              <a:t>vanlig</a:t>
            </a:r>
            <a:r>
              <a:rPr lang="en-US" dirty="0"/>
              <a:t> </a:t>
            </a:r>
            <a:r>
              <a:rPr lang="en-US" dirty="0" err="1"/>
              <a:t>kombination</a:t>
            </a:r>
            <a:r>
              <a:rPr lang="en-US" dirty="0"/>
              <a:t>.</a:t>
            </a:r>
          </a:p>
          <a:p>
            <a:r>
              <a:rPr lang="en-US" dirty="0" err="1"/>
              <a:t>Kopplingar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‘</a:t>
            </a:r>
            <a:r>
              <a:rPr lang="en-US" dirty="0" err="1"/>
              <a:t>aktiva</a:t>
            </a:r>
            <a:r>
              <a:rPr lang="en-US" dirty="0"/>
              <a:t>’ </a:t>
            </a:r>
            <a:r>
              <a:rPr lang="en-US" dirty="0" err="1"/>
              <a:t>färdmedel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röra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sig.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b="1" dirty="0" err="1"/>
              <a:t>Inget</a:t>
            </a:r>
            <a:r>
              <a:rPr lang="en-US" b="1" dirty="0"/>
              <a:t> </a:t>
            </a:r>
            <a:r>
              <a:rPr lang="en-US" b="1" dirty="0" err="1"/>
              <a:t>val</a:t>
            </a:r>
            <a:r>
              <a:rPr lang="en-US" b="1" dirty="0"/>
              <a:t>:</a:t>
            </a:r>
          </a:p>
          <a:p>
            <a:r>
              <a:rPr lang="sv-SE" dirty="0"/>
              <a:t>Olika typer av ’inget val’.</a:t>
            </a:r>
          </a:p>
          <a:p>
            <a:r>
              <a:rPr lang="sv-SE" dirty="0"/>
              <a:t>Justerade förväntningar.</a:t>
            </a:r>
          </a:p>
          <a:p>
            <a:endParaRPr lang="en-US" dirty="0"/>
          </a:p>
        </p:txBody>
      </p:sp>
      <p:sp>
        <p:nvSpPr>
          <p:cNvPr id="6" name="Rektangulär bildtext 5"/>
          <p:cNvSpPr/>
          <p:nvPr/>
        </p:nvSpPr>
        <p:spPr>
          <a:xfrm>
            <a:off x="4904509" y="5474611"/>
            <a:ext cx="3155938" cy="682604"/>
          </a:xfrm>
          <a:prstGeom prst="wedgeRectCallout">
            <a:avLst>
              <a:gd name="adj1" fmla="val -78189"/>
              <a:gd name="adj2" fmla="val -106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’</a:t>
            </a:r>
            <a:r>
              <a:rPr lang="sv-SE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 är pensionär och har ingen anledning att åka</a:t>
            </a:r>
            <a:r>
              <a:rPr lang="en-IE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23123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76749"/>
            <a:ext cx="5491018" cy="4249414"/>
          </a:xfrm>
        </p:spPr>
        <p:txBody>
          <a:bodyPr>
            <a:normAutofit/>
          </a:bodyPr>
          <a:lstStyle/>
          <a:p>
            <a:r>
              <a:rPr lang="en-US" dirty="0"/>
              <a:t>Val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färdmedel</a:t>
            </a:r>
            <a:r>
              <a:rPr lang="en-US" dirty="0"/>
              <a:t>: </a:t>
            </a:r>
            <a:r>
              <a:rPr lang="en-US" dirty="0" err="1"/>
              <a:t>hur</a:t>
            </a:r>
            <a:r>
              <a:rPr lang="en-US" dirty="0"/>
              <a:t> vi </a:t>
            </a:r>
            <a:r>
              <a:rPr lang="en-US" dirty="0" err="1"/>
              <a:t>betraktar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behandlar</a:t>
            </a:r>
            <a:r>
              <a:rPr lang="en-US" dirty="0"/>
              <a:t> </a:t>
            </a:r>
            <a:r>
              <a:rPr lang="en-US" dirty="0" err="1"/>
              <a:t>begreppet</a:t>
            </a:r>
            <a:r>
              <a:rPr lang="en-US" dirty="0"/>
              <a:t>, processer </a:t>
            </a:r>
            <a:r>
              <a:rPr lang="en-US" dirty="0" err="1"/>
              <a:t>bakom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individers</a:t>
            </a:r>
            <a:r>
              <a:rPr lang="en-US" dirty="0"/>
              <a:t> </a:t>
            </a:r>
            <a:r>
              <a:rPr lang="en-US" dirty="0" err="1"/>
              <a:t>resonemang</a:t>
            </a:r>
            <a:r>
              <a:rPr lang="en-US" dirty="0"/>
              <a:t> 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val</a:t>
            </a:r>
            <a:r>
              <a:rPr lang="en-US" dirty="0"/>
              <a:t> –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spelar</a:t>
            </a:r>
            <a:r>
              <a:rPr lang="en-US" dirty="0"/>
              <a:t> roll!</a:t>
            </a:r>
          </a:p>
          <a:p>
            <a:endParaRPr lang="en-US" dirty="0"/>
          </a:p>
          <a:p>
            <a:r>
              <a:rPr lang="sv-SE" dirty="0"/>
              <a:t>För att bättre förstå, planera för och stödja äldre personers mobilitet samt ’multimodalitet’.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18" y="1254059"/>
            <a:ext cx="5821838" cy="45094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877846" y="5993030"/>
            <a:ext cx="1537110" cy="223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GB" sz="984" i="1" dirty="0" err="1">
                <a:sym typeface="Helvetica Light"/>
              </a:rPr>
              <a:t>Bild</a:t>
            </a:r>
            <a:r>
              <a:rPr lang="en-GB" sz="984" dirty="0">
                <a:solidFill>
                  <a:srgbClr val="000000"/>
                </a:solidFill>
                <a:sym typeface="Helvetica Light"/>
              </a:rPr>
              <a:t>: </a:t>
            </a:r>
            <a:r>
              <a:rPr lang="en-GB" sz="984" dirty="0" err="1">
                <a:solidFill>
                  <a:srgbClr val="000000"/>
                </a:solidFill>
                <a:sym typeface="Helvetica Light"/>
              </a:rPr>
              <a:t>Bävman</a:t>
            </a:r>
            <a:r>
              <a:rPr lang="en-GB" sz="984" dirty="0">
                <a:solidFill>
                  <a:srgbClr val="000000"/>
                </a:solidFill>
                <a:sym typeface="Helvetica Light"/>
              </a:rPr>
              <a:t> 2016</a:t>
            </a:r>
            <a:endParaRPr lang="en-US" sz="984" dirty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53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91309" y="3447626"/>
            <a:ext cx="812338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1A1A1A"/>
                </a:solidFill>
                <a:latin typeface="Arial" panose="020B0604020202020204" pitchFamily="34" charset="0"/>
              </a:rPr>
              <a:t>Läs</a:t>
            </a:r>
            <a:r>
              <a:rPr lang="en-US" sz="1600" b="1" dirty="0">
                <a:solidFill>
                  <a:srgbClr val="1A1A1A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1A1A1A"/>
                </a:solidFill>
                <a:latin typeface="Arial" panose="020B0604020202020204" pitchFamily="34" charset="0"/>
              </a:rPr>
              <a:t>mer</a:t>
            </a:r>
            <a:r>
              <a:rPr lang="en-US" sz="1600" b="1" dirty="0">
                <a:solidFill>
                  <a:srgbClr val="1A1A1A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US" sz="1600" b="1" dirty="0">
                <a:solidFill>
                  <a:srgbClr val="1A1A1A"/>
                </a:solidFill>
                <a:latin typeface="Arial" panose="020B0604020202020204" pitchFamily="34" charset="0"/>
              </a:rPr>
              <a:t>Ryan, J. 2020. Examining the Process of Modal Choice for Everyday Travel Among Older People, International Journal of Environmental Research and Public Health 17:3, 691.</a:t>
            </a:r>
          </a:p>
          <a:p>
            <a:r>
              <a:rPr lang="en-US" sz="1600" b="1" dirty="0">
                <a:solidFill>
                  <a:srgbClr val="1A1A1A"/>
                </a:solidFill>
                <a:latin typeface="Arial" panose="020B0604020202020204" pitchFamily="34" charset="0"/>
                <a:hlinkClick r:id="rId2"/>
              </a:rPr>
              <a:t>https://www.mdpi.com/1660-4601/17/3/691</a:t>
            </a:r>
            <a:r>
              <a:rPr lang="en-US" sz="1600" b="1" dirty="0">
                <a:solidFill>
                  <a:srgbClr val="1A1A1A"/>
                </a:solidFill>
                <a:latin typeface="Arial" panose="020B0604020202020204" pitchFamily="34" charset="0"/>
              </a:rPr>
              <a:t> </a:t>
            </a:r>
          </a:p>
          <a:p>
            <a:endParaRPr lang="en-US" sz="1600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1A1A1A"/>
              </a:solidFill>
              <a:latin typeface="Arial" panose="020B0604020202020204" pitchFamily="34" charset="0"/>
            </a:endParaRPr>
          </a:p>
          <a:p>
            <a:endParaRPr lang="en-US" b="1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  <a:p>
            <a:endParaRPr lang="en-US" b="1" i="0" dirty="0">
              <a:solidFill>
                <a:srgbClr val="1A1A1A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64397"/>
      </p:ext>
    </p:extLst>
  </p:cSld>
  <p:clrMapOvr>
    <a:masterClrMapping/>
  </p:clrMapOvr>
</p:sld>
</file>

<file path=ppt/theme/theme1.xml><?xml version="1.0" encoding="utf-8"?>
<a:theme xmlns:a="http://schemas.openxmlformats.org/drawingml/2006/main" name="K2-PPT">
  <a:themeElements>
    <a:clrScheme name="K2 Theme Colors">
      <a:dk1>
        <a:srgbClr val="1C1C1C"/>
      </a:dk1>
      <a:lt1>
        <a:sysClr val="window" lastClr="FFFFFF"/>
      </a:lt1>
      <a:dk2>
        <a:srgbClr val="F17E26"/>
      </a:dk2>
      <a:lt2>
        <a:srgbClr val="FFFFFF"/>
      </a:lt2>
      <a:accent1>
        <a:srgbClr val="359C9E"/>
      </a:accent1>
      <a:accent2>
        <a:srgbClr val="FC3507"/>
      </a:accent2>
      <a:accent3>
        <a:srgbClr val="F8B51B"/>
      </a:accent3>
      <a:accent4>
        <a:srgbClr val="40A96D"/>
      </a:accent4>
      <a:accent5>
        <a:srgbClr val="F6B070"/>
      </a:accent5>
      <a:accent6>
        <a:srgbClr val="FCE4C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U_2017-03-02">
    <a:dk1>
      <a:srgbClr val="000000"/>
    </a:dk1>
    <a:lt1>
      <a:srgbClr val="FFFFFF"/>
    </a:lt1>
    <a:dk2>
      <a:srgbClr val="2F2B28"/>
    </a:dk2>
    <a:lt2>
      <a:srgbClr val="D0CCB6"/>
    </a:lt2>
    <a:accent1>
      <a:srgbClr val="894E11"/>
    </a:accent1>
    <a:accent2>
      <a:srgbClr val="E3B6BB"/>
    </a:accent2>
    <a:accent3>
      <a:srgbClr val="ABC9D4"/>
    </a:accent3>
    <a:accent4>
      <a:srgbClr val="9EC0AA"/>
    </a:accent4>
    <a:accent5>
      <a:srgbClr val="D0CCB6"/>
    </a:accent5>
    <a:accent6>
      <a:srgbClr val="B1AA9F"/>
    </a:accent6>
    <a:hlink>
      <a:srgbClr val="00006D"/>
    </a:hlink>
    <a:folHlink>
      <a:srgbClr val="894E11"/>
    </a:folHlink>
  </a:clrScheme>
  <a:fontScheme name="White">
    <a:majorFont>
      <a:latin typeface="Helvetica Light"/>
      <a:ea typeface="Helvetica Light"/>
      <a:cs typeface="Helvetica Light"/>
    </a:majorFont>
    <a:minorFont>
      <a:latin typeface="Helvetica Light"/>
      <a:ea typeface="Helvetica Light"/>
      <a:cs typeface="Helvetica Light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50800" dist="127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PPT-mall</Template>
  <TotalTime>658</TotalTime>
  <Words>471</Words>
  <Application>Microsoft Office PowerPoint</Application>
  <PresentationFormat>Bildspel på skärmen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K2-PPT</vt:lpstr>
      <vt:lpstr>Processen bakom val av färdmedel bland äldre personer</vt:lpstr>
      <vt:lpstr>Bakgrund</vt:lpstr>
      <vt:lpstr>Datainsamling – vad, vem och var?</vt:lpstr>
      <vt:lpstr>Vad innebär processen bakom val?</vt:lpstr>
      <vt:lpstr>De viktigaste resultaten</vt:lpstr>
      <vt:lpstr>De viktigaste resultaten</vt:lpstr>
      <vt:lpstr>Slutsatser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på presentationen</dc:title>
  <dc:creator>Standard</dc:creator>
  <cp:lastModifiedBy>Hanna Holm</cp:lastModifiedBy>
  <cp:revision>47</cp:revision>
  <dcterms:created xsi:type="dcterms:W3CDTF">2016-03-02T11:12:30Z</dcterms:created>
  <dcterms:modified xsi:type="dcterms:W3CDTF">2020-04-22T11:28:48Z</dcterms:modified>
</cp:coreProperties>
</file>