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2"/>
  </p:notesMasterIdLst>
  <p:sldIdLst>
    <p:sldId id="304" r:id="rId2"/>
    <p:sldId id="256" r:id="rId3"/>
    <p:sldId id="290" r:id="rId4"/>
    <p:sldId id="291" r:id="rId5"/>
    <p:sldId id="257" r:id="rId6"/>
    <p:sldId id="277" r:id="rId7"/>
    <p:sldId id="270" r:id="rId8"/>
    <p:sldId id="280" r:id="rId9"/>
    <p:sldId id="266" r:id="rId10"/>
    <p:sldId id="278" r:id="rId11"/>
    <p:sldId id="258" r:id="rId12"/>
    <p:sldId id="279" r:id="rId13"/>
    <p:sldId id="272" r:id="rId14"/>
    <p:sldId id="267" r:id="rId15"/>
    <p:sldId id="271" r:id="rId16"/>
    <p:sldId id="301" r:id="rId17"/>
    <p:sldId id="273" r:id="rId18"/>
    <p:sldId id="281" r:id="rId19"/>
    <p:sldId id="275" r:id="rId20"/>
    <p:sldId id="276" r:id="rId21"/>
    <p:sldId id="282" r:id="rId22"/>
    <p:sldId id="259" r:id="rId23"/>
    <p:sldId id="274" r:id="rId24"/>
    <p:sldId id="283" r:id="rId25"/>
    <p:sldId id="260" r:id="rId26"/>
    <p:sldId id="285" r:id="rId27"/>
    <p:sldId id="261" r:id="rId28"/>
    <p:sldId id="263" r:id="rId29"/>
    <p:sldId id="298" r:id="rId30"/>
    <p:sldId id="299" r:id="rId31"/>
    <p:sldId id="300" r:id="rId32"/>
    <p:sldId id="262" r:id="rId33"/>
    <p:sldId id="284" r:id="rId34"/>
    <p:sldId id="264" r:id="rId35"/>
    <p:sldId id="286" r:id="rId36"/>
    <p:sldId id="265" r:id="rId37"/>
    <p:sldId id="288" r:id="rId38"/>
    <p:sldId id="287" r:id="rId39"/>
    <p:sldId id="303" r:id="rId40"/>
    <p:sldId id="302" r:id="rId41"/>
  </p:sldIdLst>
  <p:sldSz cx="9144000" cy="6858000" type="screen4x3"/>
  <p:notesSz cx="6858000" cy="9144000"/>
  <p:defaultText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54"/>
    <p:restoredTop sz="93304"/>
  </p:normalViewPr>
  <p:slideViewPr>
    <p:cSldViewPr snapToGrid="0" snapToObjects="1">
      <p:cViewPr varScale="1">
        <p:scale>
          <a:sx n="62" d="100"/>
          <a:sy n="62" d="100"/>
        </p:scale>
        <p:origin x="1464" y="48"/>
      </p:cViewPr>
      <p:guideLst/>
    </p:cSldViewPr>
  </p:slideViewPr>
  <p:notesTextViewPr>
    <p:cViewPr>
      <p:scale>
        <a:sx n="1" d="1"/>
        <a:sy n="1" d="1"/>
      </p:scale>
      <p:origin x="0" y="0"/>
    </p:cViewPr>
  </p:notesTextViewPr>
  <p:sorterViewPr>
    <p:cViewPr>
      <p:scale>
        <a:sx n="123" d="100"/>
        <a:sy n="12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F50EE-BB84-784E-A24A-1CC9778DE65F}" type="datetimeFigureOut">
              <a:rPr lang="en-US" smtClean="0"/>
              <a:t>4/24/2020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25F14-4308-5144-855B-A018A24B0BC0}" type="slidenum">
              <a:rPr lang="en-US" smtClean="0"/>
              <a:t>‹#›</a:t>
            </a:fld>
            <a:endParaRPr lang="en-US"/>
          </a:p>
        </p:txBody>
      </p:sp>
    </p:spTree>
    <p:extLst>
      <p:ext uri="{BB962C8B-B14F-4D97-AF65-F5344CB8AC3E}">
        <p14:creationId xmlns:p14="http://schemas.microsoft.com/office/powerpoint/2010/main" val="1848220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A09229-89A4-0C40-AD1B-9B0D4412DDE0}"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C365-501E-A646-A59D-F4D0BB3F8D3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A09229-89A4-0C40-AD1B-9B0D4412DDE0}"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C365-501E-A646-A59D-F4D0BB3F8D3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A09229-89A4-0C40-AD1B-9B0D4412DDE0}"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C365-501E-A646-A59D-F4D0BB3F8D3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A09229-89A4-0C40-AD1B-9B0D4412DDE0}"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C365-501E-A646-A59D-F4D0BB3F8D3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A09229-89A4-0C40-AD1B-9B0D4412DDE0}"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C365-501E-A646-A59D-F4D0BB3F8D3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A09229-89A4-0C40-AD1B-9B0D4412DDE0}"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4C365-501E-A646-A59D-F4D0BB3F8D3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A09229-89A4-0C40-AD1B-9B0D4412DDE0}" type="datetimeFigureOut">
              <a:rPr lang="en-US" smtClean="0"/>
              <a:t>4/24/2020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44C365-501E-A646-A59D-F4D0BB3F8D3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A09229-89A4-0C40-AD1B-9B0D4412DDE0}" type="datetimeFigureOut">
              <a:rPr lang="en-US" smtClean="0"/>
              <a:t>4/24/2020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44C365-501E-A646-A59D-F4D0BB3F8D3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09229-89A4-0C40-AD1B-9B0D4412DDE0}" type="datetimeFigureOut">
              <a:rPr lang="en-US" smtClean="0"/>
              <a:t>4/24/2020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4C365-501E-A646-A59D-F4D0BB3F8D3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A09229-89A4-0C40-AD1B-9B0D4412DDE0}"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4C365-501E-A646-A59D-F4D0BB3F8D3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A09229-89A4-0C40-AD1B-9B0D4412DDE0}"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4C365-501E-A646-A59D-F4D0BB3F8D3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09229-89A4-0C40-AD1B-9B0D4412DDE0}" type="datetimeFigureOut">
              <a:rPr lang="en-US" smtClean="0"/>
              <a:t>4/24/2020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4C365-501E-A646-A59D-F4D0BB3F8D30}" type="slidenum">
              <a:rPr lang="en-US" smtClean="0"/>
              <a:t>‹#›</a:t>
            </a:fld>
            <a:endParaRPr lang="en-US"/>
          </a:p>
        </p:txBody>
      </p:sp>
    </p:spTree>
    <p:extLst>
      <p:ext uri="{BB962C8B-B14F-4D97-AF65-F5344CB8AC3E}">
        <p14:creationId xmlns:p14="http://schemas.microsoft.com/office/powerpoint/2010/main" val="479770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emf"/><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xml"/><Relationship Id="rId5" Type="http://schemas.openxmlformats.org/officeDocument/2006/relationships/image" Target="../media/image64.JPG"/><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 y="0"/>
            <a:ext cx="9148073" cy="6864473"/>
          </a:xfrm>
          <a:prstGeom prst="rect">
            <a:avLst/>
          </a:prstGeom>
        </p:spPr>
      </p:pic>
    </p:spTree>
    <p:extLst>
      <p:ext uri="{BB962C8B-B14F-4D97-AF65-F5344CB8AC3E}">
        <p14:creationId xmlns:p14="http://schemas.microsoft.com/office/powerpoint/2010/main" val="616265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3004" y="6081150"/>
            <a:ext cx="9010996" cy="658626"/>
          </a:xfrm>
        </p:spPr>
        <p:txBody>
          <a:bodyPr>
            <a:noAutofit/>
          </a:bodyPr>
          <a:lstStyle/>
          <a:p>
            <a:r>
              <a:rPr lang="en-GB" sz="1800" b="1" dirty="0">
                <a:solidFill>
                  <a:srgbClr val="FFFF00"/>
                </a:solidFill>
                <a:latin typeface="+mn-lt"/>
              </a:rPr>
              <a:t>Some parts of Swedish cities given an impression of considerable car orientation, but hard data tells a more nuanced story and urban car orientation in Sweden is often offset with good public transport features and some relatively good </a:t>
            </a:r>
            <a:r>
              <a:rPr lang="en-GB" sz="1800" b="1">
                <a:solidFill>
                  <a:srgbClr val="FFFF00"/>
                </a:solidFill>
                <a:latin typeface="+mn-lt"/>
              </a:rPr>
              <a:t>non-motorised performance.</a:t>
            </a:r>
            <a:endParaRPr lang="en-US" sz="1800" dirty="0">
              <a:solidFill>
                <a:srgbClr val="FFFF00"/>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0" y="177345"/>
            <a:ext cx="3657601" cy="2743201"/>
          </a:xfrm>
          <a:prstGeom prst="rect">
            <a:avLst/>
          </a:prstGeom>
          <a:ln>
            <a:solidFill>
              <a:srgbClr val="FFFF0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177345"/>
            <a:ext cx="3670300" cy="2743201"/>
          </a:xfrm>
          <a:prstGeom prst="rect">
            <a:avLst/>
          </a:prstGeom>
          <a:ln>
            <a:solidFill>
              <a:srgbClr val="FFFF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499" y="2973119"/>
            <a:ext cx="3657601" cy="2764538"/>
          </a:xfrm>
          <a:prstGeom prst="rect">
            <a:avLst/>
          </a:prstGeom>
          <a:ln>
            <a:solidFill>
              <a:srgbClr val="FFFF00"/>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4700" y="2984932"/>
            <a:ext cx="3670300" cy="2752725"/>
          </a:xfrm>
          <a:prstGeom prst="rect">
            <a:avLst/>
          </a:prstGeom>
          <a:ln>
            <a:solidFill>
              <a:srgbClr val="FFFF00"/>
            </a:solidFill>
          </a:ln>
        </p:spPr>
      </p:pic>
    </p:spTree>
    <p:extLst>
      <p:ext uri="{BB962C8B-B14F-4D97-AF65-F5344CB8AC3E}">
        <p14:creationId xmlns:p14="http://schemas.microsoft.com/office/powerpoint/2010/main" val="1920702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632" y="147435"/>
            <a:ext cx="8836242" cy="6419619"/>
          </a:xfrm>
          <a:prstGeom prst="rect">
            <a:avLst/>
          </a:prstGeom>
        </p:spPr>
      </p:pic>
      <p:sp>
        <p:nvSpPr>
          <p:cNvPr id="3" name="TextBox 2"/>
          <p:cNvSpPr txBox="1"/>
          <p:nvPr/>
        </p:nvSpPr>
        <p:spPr>
          <a:xfrm>
            <a:off x="3724102" y="937921"/>
            <a:ext cx="5419898" cy="1169551"/>
          </a:xfrm>
          <a:prstGeom prst="rect">
            <a:avLst/>
          </a:prstGeom>
          <a:noFill/>
        </p:spPr>
        <p:txBody>
          <a:bodyPr wrap="square" rtlCol="0">
            <a:spAutoFit/>
          </a:bodyPr>
          <a:lstStyle/>
          <a:p>
            <a:r>
              <a:rPr lang="en-US" sz="1400" b="1" dirty="0"/>
              <a:t>Car ownership in Swedish cities is rather similar (smaller cities are 4% higher than the large cities) with a range of 387 (Uppsala) to 481 (Jönköping). The Swedish average is almost 10% higher than in Freiburg, but some 7% below that of other European cities in 2005, which would have grown by 2015.</a:t>
            </a:r>
          </a:p>
        </p:txBody>
      </p:sp>
    </p:spTree>
    <p:extLst>
      <p:ext uri="{BB962C8B-B14F-4D97-AF65-F5344CB8AC3E}">
        <p14:creationId xmlns:p14="http://schemas.microsoft.com/office/powerpoint/2010/main" val="1523196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9241" y="6283649"/>
            <a:ext cx="7952815" cy="476827"/>
          </a:xfrm>
        </p:spPr>
        <p:txBody>
          <a:bodyPr>
            <a:noAutofit/>
          </a:bodyPr>
          <a:lstStyle/>
          <a:p>
            <a:r>
              <a:rPr lang="en-GB" sz="2000" b="1" dirty="0">
                <a:solidFill>
                  <a:srgbClr val="FFFF00"/>
                </a:solidFill>
                <a:latin typeface="+mn-lt"/>
              </a:rPr>
              <a:t>But sometimes impressions of car orientation in Sweden can be correct, as is the case with </a:t>
            </a:r>
            <a:r>
              <a:rPr lang="en-GB" sz="2000" b="1">
                <a:solidFill>
                  <a:srgbClr val="FFFF00"/>
                </a:solidFill>
                <a:latin typeface="+mn-lt"/>
              </a:rPr>
              <a:t>freeway availability.</a:t>
            </a:r>
            <a:endParaRPr lang="en-US" sz="2000" dirty="0">
              <a:solidFill>
                <a:srgbClr val="FFFF00"/>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41" y="149629"/>
            <a:ext cx="7938533" cy="5868786"/>
          </a:xfrm>
          <a:prstGeom prst="rect">
            <a:avLst/>
          </a:prstGeom>
          <a:ln>
            <a:solidFill>
              <a:srgbClr val="FFFF00"/>
            </a:solidFill>
          </a:ln>
        </p:spPr>
      </p:pic>
    </p:spTree>
    <p:extLst>
      <p:ext uri="{BB962C8B-B14F-4D97-AF65-F5344CB8AC3E}">
        <p14:creationId xmlns:p14="http://schemas.microsoft.com/office/powerpoint/2010/main" val="836856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91359"/>
            <a:ext cx="9144000" cy="972645"/>
          </a:xfrm>
        </p:spPr>
        <p:txBody>
          <a:bodyPr>
            <a:noAutofit/>
          </a:bodyPr>
          <a:lstStyle/>
          <a:p>
            <a:r>
              <a:rPr lang="en-GB" sz="1600" b="1" dirty="0">
                <a:solidFill>
                  <a:schemeClr val="bg1"/>
                </a:solidFill>
                <a:latin typeface="+mn-lt"/>
              </a:rPr>
              <a:t>Swedish cities are generously endowed with freeways, some 55% higher length per person than in US cities. The smaller cities are even higher than the larger cities. On average, Swedish cities have almost 4 times more freeway length per capita than in Freiburg and this cannot all be accounted for by their lower density than in Freiburg (Freiburg is 2.3 times as dense).</a:t>
            </a:r>
            <a:endParaRPr lang="en-US" sz="1600" dirty="0">
              <a:solidFill>
                <a:schemeClr val="bg1"/>
              </a:solidFill>
              <a:latin typeface="+mn-lt"/>
            </a:endParaRPr>
          </a:p>
        </p:txBody>
      </p:sp>
      <p:pic>
        <p:nvPicPr>
          <p:cNvPr id="4" name="Picture 3"/>
          <p:cNvPicPr>
            <a:picLocks noChangeAspect="1"/>
          </p:cNvPicPr>
          <p:nvPr/>
        </p:nvPicPr>
        <p:blipFill>
          <a:blip r:embed="rId2"/>
          <a:stretch>
            <a:fillRect/>
          </a:stretch>
        </p:blipFill>
        <p:spPr>
          <a:xfrm>
            <a:off x="232754" y="102526"/>
            <a:ext cx="8695112" cy="5788833"/>
          </a:xfrm>
          <a:prstGeom prst="rect">
            <a:avLst/>
          </a:prstGeom>
        </p:spPr>
      </p:pic>
    </p:spTree>
    <p:extLst>
      <p:ext uri="{BB962C8B-B14F-4D97-AF65-F5344CB8AC3E}">
        <p14:creationId xmlns:p14="http://schemas.microsoft.com/office/powerpoint/2010/main" val="951495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3741" y="86036"/>
            <a:ext cx="8587624" cy="6626670"/>
          </a:xfrm>
          <a:prstGeom prst="rect">
            <a:avLst/>
          </a:prstGeom>
        </p:spPr>
      </p:pic>
      <p:sp>
        <p:nvSpPr>
          <p:cNvPr id="2" name="Title 1"/>
          <p:cNvSpPr>
            <a:spLocks noGrp="1"/>
          </p:cNvSpPr>
          <p:nvPr>
            <p:ph type="ctrTitle"/>
          </p:nvPr>
        </p:nvSpPr>
        <p:spPr>
          <a:xfrm>
            <a:off x="2521527" y="1066801"/>
            <a:ext cx="6201292" cy="1751216"/>
          </a:xfrm>
        </p:spPr>
        <p:txBody>
          <a:bodyPr>
            <a:noAutofit/>
          </a:bodyPr>
          <a:lstStyle/>
          <a:p>
            <a:pPr algn="l"/>
            <a:r>
              <a:rPr lang="en-GB" sz="1600" b="1" dirty="0">
                <a:solidFill>
                  <a:srgbClr val="00B050"/>
                </a:solidFill>
                <a:latin typeface="+mn-lt"/>
              </a:rPr>
              <a:t>Car passenger kilometres per capita in Swedish cities in 2015 are quite moderate, despite low urban densities and lots of freeway</a:t>
            </a:r>
            <a:r>
              <a:rPr lang="is-IS" sz="1600" b="1" dirty="0">
                <a:solidFill>
                  <a:srgbClr val="00B050"/>
                </a:solidFill>
                <a:latin typeface="+mn-lt"/>
              </a:rPr>
              <a:t>. As a result, energy use in private transport is also comparatively low. </a:t>
            </a:r>
            <a:br>
              <a:rPr lang="is-IS" sz="1600" b="1" dirty="0">
                <a:solidFill>
                  <a:srgbClr val="00B050"/>
                </a:solidFill>
                <a:latin typeface="+mn-lt"/>
              </a:rPr>
            </a:br>
            <a:br>
              <a:rPr lang="is-IS" sz="1600" b="1" dirty="0">
                <a:solidFill>
                  <a:srgbClr val="00B050"/>
                </a:solidFill>
                <a:latin typeface="+mn-lt"/>
              </a:rPr>
            </a:br>
            <a:r>
              <a:rPr lang="is-IS" sz="1600" b="1" dirty="0">
                <a:solidFill>
                  <a:srgbClr val="00B050"/>
                </a:solidFill>
                <a:latin typeface="+mn-lt"/>
              </a:rPr>
              <a:t>Smaller cities have only 4% higher car use than the larger cities, but car use ranges from 6,131 PKT (Uppsala) to 7,902 (Jönköping). On average, Swedish cities are virtually identical to other European cities in car use in 2005 (including car use in Freiburg).</a:t>
            </a:r>
            <a:endParaRPr lang="en-US" sz="1600" dirty="0">
              <a:solidFill>
                <a:srgbClr val="00B050"/>
              </a:solidFill>
              <a:latin typeface="+mn-lt"/>
            </a:endParaRPr>
          </a:p>
        </p:txBody>
      </p:sp>
    </p:spTree>
    <p:extLst>
      <p:ext uri="{BB962C8B-B14F-4D97-AF65-F5344CB8AC3E}">
        <p14:creationId xmlns:p14="http://schemas.microsoft.com/office/powerpoint/2010/main" val="1641333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3730" y="96505"/>
            <a:ext cx="8828362" cy="5697451"/>
          </a:xfrm>
          <a:prstGeom prst="rect">
            <a:avLst/>
          </a:prstGeom>
        </p:spPr>
      </p:pic>
      <p:sp>
        <p:nvSpPr>
          <p:cNvPr id="4" name="Title 1"/>
          <p:cNvSpPr>
            <a:spLocks noGrp="1"/>
          </p:cNvSpPr>
          <p:nvPr>
            <p:ph type="ctrTitle"/>
          </p:nvPr>
        </p:nvSpPr>
        <p:spPr>
          <a:xfrm>
            <a:off x="0" y="6070070"/>
            <a:ext cx="9144000" cy="760226"/>
          </a:xfrm>
        </p:spPr>
        <p:txBody>
          <a:bodyPr>
            <a:noAutofit/>
          </a:bodyPr>
          <a:lstStyle/>
          <a:p>
            <a:r>
              <a:rPr lang="en-GB" sz="1600" b="1" dirty="0">
                <a:solidFill>
                  <a:srgbClr val="FFFF00"/>
                </a:solidFill>
                <a:latin typeface="+mn-lt"/>
              </a:rPr>
              <a:t>Swedish cities are low to moderate in CBD parking availability and on average are only 16% higher than their European counterparts. But parking is much more limited in the larger cities 246 per 1000 CBD jobs, compared to 332 in the smaller cities (35% more). Freiburg is in the middle with 271. The range is very large (Stockholm 125 per 1000 jobs and </a:t>
            </a:r>
            <a:r>
              <a:rPr lang="en-GB" sz="1600" b="1" dirty="0" err="1">
                <a:solidFill>
                  <a:srgbClr val="FFFF00"/>
                </a:solidFill>
                <a:latin typeface="+mn-lt"/>
              </a:rPr>
              <a:t>Västerås</a:t>
            </a:r>
            <a:r>
              <a:rPr lang="en-GB" sz="1600" b="1" dirty="0">
                <a:solidFill>
                  <a:srgbClr val="FFFF00"/>
                </a:solidFill>
                <a:latin typeface="+mn-lt"/>
              </a:rPr>
              <a:t> with 501 or similar to US cities).</a:t>
            </a:r>
            <a:endParaRPr lang="en-US" sz="1600" dirty="0">
              <a:solidFill>
                <a:srgbClr val="FFFF00"/>
              </a:solidFill>
              <a:latin typeface="+mn-lt"/>
            </a:endParaRPr>
          </a:p>
        </p:txBody>
      </p:sp>
    </p:spTree>
    <p:extLst>
      <p:ext uri="{BB962C8B-B14F-4D97-AF65-F5344CB8AC3E}">
        <p14:creationId xmlns:p14="http://schemas.microsoft.com/office/powerpoint/2010/main" val="2145180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24690" y="5985168"/>
            <a:ext cx="9019309" cy="811383"/>
          </a:xfrm>
        </p:spPr>
        <p:txBody>
          <a:bodyPr>
            <a:noAutofit/>
          </a:bodyPr>
          <a:lstStyle/>
          <a:p>
            <a:r>
              <a:rPr lang="en-GB" sz="1800" b="1" dirty="0">
                <a:solidFill>
                  <a:srgbClr val="FFFF00"/>
                </a:solidFill>
                <a:latin typeface="+mn-lt"/>
              </a:rPr>
              <a:t>Although Swedish cities are generally comparatively low in parking in their CBDs, many parts of Swedish cities are very well equipped with parking (e.g. Malmö West Harbour, even if some of this parking will ultimately disappear due to new construction) .</a:t>
            </a:r>
            <a:endParaRPr lang="en-US" sz="1800" dirty="0">
              <a:solidFill>
                <a:srgbClr val="FFFF00"/>
              </a:solidFill>
              <a:latin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296" y="138544"/>
            <a:ext cx="7564583" cy="5673438"/>
          </a:xfrm>
          <a:prstGeom prst="rect">
            <a:avLst/>
          </a:prstGeom>
          <a:ln>
            <a:solidFill>
              <a:srgbClr val="FFFF00"/>
            </a:solidFill>
          </a:ln>
        </p:spPr>
      </p:pic>
    </p:spTree>
    <p:extLst>
      <p:ext uri="{BB962C8B-B14F-4D97-AF65-F5344CB8AC3E}">
        <p14:creationId xmlns:p14="http://schemas.microsoft.com/office/powerpoint/2010/main" val="1627956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3974" y="100209"/>
            <a:ext cx="8596052" cy="5768737"/>
          </a:xfrm>
          <a:prstGeom prst="rect">
            <a:avLst/>
          </a:prstGeom>
        </p:spPr>
      </p:pic>
      <p:sp>
        <p:nvSpPr>
          <p:cNvPr id="4" name="Title 1"/>
          <p:cNvSpPr>
            <a:spLocks noGrp="1"/>
          </p:cNvSpPr>
          <p:nvPr>
            <p:ph type="ctrTitle"/>
          </p:nvPr>
        </p:nvSpPr>
        <p:spPr>
          <a:xfrm>
            <a:off x="0" y="5868946"/>
            <a:ext cx="9144000" cy="961350"/>
          </a:xfrm>
        </p:spPr>
        <p:txBody>
          <a:bodyPr>
            <a:noAutofit/>
          </a:bodyPr>
          <a:lstStyle/>
          <a:p>
            <a:r>
              <a:rPr lang="en-GB" sz="1600" b="1" dirty="0">
                <a:solidFill>
                  <a:srgbClr val="FFFF00"/>
                </a:solidFill>
                <a:latin typeface="+mn-lt"/>
              </a:rPr>
              <a:t>Reserved PT route in Swedish cities is dominated by rail with very low provision of bus lanes. The smaller cities have some 3.6 times more public transport reserved route per capita than the larger cities and overall Swedish cities have some 2.4 times more reserved route per capita than European cities in 2005. The range is massive from 1,878 m/1000 persons in </a:t>
            </a:r>
            <a:r>
              <a:rPr lang="en-GB" sz="1600" b="1" dirty="0" err="1">
                <a:solidFill>
                  <a:srgbClr val="FFFF00"/>
                </a:solidFill>
                <a:latin typeface="+mn-lt"/>
              </a:rPr>
              <a:t>Umeå</a:t>
            </a:r>
            <a:r>
              <a:rPr lang="en-GB" sz="1600" b="1" dirty="0">
                <a:solidFill>
                  <a:srgbClr val="FFFF00"/>
                </a:solidFill>
                <a:latin typeface="+mn-lt"/>
              </a:rPr>
              <a:t> to 222 in Malmö (8-fold difference).</a:t>
            </a:r>
            <a:endParaRPr lang="en-US" sz="1600" dirty="0">
              <a:solidFill>
                <a:srgbClr val="FFFF00"/>
              </a:solidFill>
              <a:latin typeface="+mn-lt"/>
            </a:endParaRPr>
          </a:p>
        </p:txBody>
      </p:sp>
    </p:spTree>
    <p:extLst>
      <p:ext uri="{BB962C8B-B14F-4D97-AF65-F5344CB8AC3E}">
        <p14:creationId xmlns:p14="http://schemas.microsoft.com/office/powerpoint/2010/main" val="83488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3730" y="6042206"/>
            <a:ext cx="8836834" cy="760226"/>
          </a:xfrm>
        </p:spPr>
        <p:txBody>
          <a:bodyPr>
            <a:noAutofit/>
          </a:bodyPr>
          <a:lstStyle/>
          <a:p>
            <a:r>
              <a:rPr lang="en-GB" sz="2000" b="1" dirty="0">
                <a:solidFill>
                  <a:srgbClr val="FFFF00"/>
                </a:solidFill>
                <a:latin typeface="+mn-lt"/>
              </a:rPr>
              <a:t>Reserved public transport route, especially rail, is important for competing with the car in speed terms and encouraging public transport use.</a:t>
            </a:r>
            <a:endParaRPr lang="en-US" sz="2000" dirty="0">
              <a:solidFill>
                <a:srgbClr val="FFFF00"/>
              </a:solidFill>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63" y="169838"/>
            <a:ext cx="3876256" cy="2907192"/>
          </a:xfrm>
          <a:prstGeom prst="rect">
            <a:avLst/>
          </a:prstGeom>
          <a:ln>
            <a:solidFill>
              <a:srgbClr val="FFFF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343" y="169838"/>
            <a:ext cx="3902321" cy="2907192"/>
          </a:xfrm>
          <a:prstGeom prst="rect">
            <a:avLst/>
          </a:prstGeom>
          <a:ln>
            <a:solidFill>
              <a:srgbClr val="FFFF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863" y="3175886"/>
            <a:ext cx="3876256" cy="2926741"/>
          </a:xfrm>
          <a:prstGeom prst="rect">
            <a:avLst/>
          </a:prstGeom>
          <a:ln>
            <a:solidFill>
              <a:srgbClr val="FFFF00"/>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344" y="3175886"/>
            <a:ext cx="3902321" cy="2926741"/>
          </a:xfrm>
          <a:prstGeom prst="rect">
            <a:avLst/>
          </a:prstGeom>
          <a:ln>
            <a:solidFill>
              <a:srgbClr val="FFFF00"/>
            </a:solidFill>
          </a:ln>
        </p:spPr>
      </p:pic>
    </p:spTree>
    <p:extLst>
      <p:ext uri="{BB962C8B-B14F-4D97-AF65-F5344CB8AC3E}">
        <p14:creationId xmlns:p14="http://schemas.microsoft.com/office/powerpoint/2010/main" val="671419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8562" y="98477"/>
            <a:ext cx="8842665" cy="599751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891" y="1429790"/>
            <a:ext cx="3541222" cy="2655916"/>
          </a:xfrm>
          <a:prstGeom prst="rect">
            <a:avLst/>
          </a:prstGeom>
          <a:ln>
            <a:solidFill>
              <a:schemeClr val="tx1"/>
            </a:solidFill>
          </a:ln>
        </p:spPr>
      </p:pic>
      <p:sp>
        <p:nvSpPr>
          <p:cNvPr id="5" name="Title 1"/>
          <p:cNvSpPr>
            <a:spLocks noGrp="1"/>
          </p:cNvSpPr>
          <p:nvPr>
            <p:ph type="ctrTitle"/>
          </p:nvPr>
        </p:nvSpPr>
        <p:spPr>
          <a:xfrm>
            <a:off x="0" y="6095994"/>
            <a:ext cx="9144000" cy="734302"/>
          </a:xfrm>
        </p:spPr>
        <p:txBody>
          <a:bodyPr>
            <a:noAutofit/>
          </a:bodyPr>
          <a:lstStyle/>
          <a:p>
            <a:r>
              <a:rPr lang="en-US" sz="1600" b="1" dirty="0">
                <a:solidFill>
                  <a:srgbClr val="FFFF00"/>
                </a:solidFill>
                <a:latin typeface="+mn-lt"/>
              </a:rPr>
              <a:t>Swedish cities have 41% less PT reserved route compared to freeways than other European cities because their freeway provision is so high. Freiburg has 19.1 times more reserved PT route than freeways, whereas Swedish cities have only 3.3. The small cities have almost a 5 times higher ratio than the larger cities.</a:t>
            </a:r>
          </a:p>
        </p:txBody>
      </p:sp>
    </p:spTree>
    <p:extLst>
      <p:ext uri="{BB962C8B-B14F-4D97-AF65-F5344CB8AC3E}">
        <p14:creationId xmlns:p14="http://schemas.microsoft.com/office/powerpoint/2010/main" val="149030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3004" y="22160"/>
            <a:ext cx="8740423" cy="2069073"/>
          </a:xfrm>
        </p:spPr>
        <p:txBody>
          <a:bodyPr>
            <a:noAutofit/>
          </a:bodyPr>
          <a:lstStyle/>
          <a:p>
            <a:r>
              <a:rPr lang="en-GB" sz="2100" b="1" dirty="0">
                <a:solidFill>
                  <a:srgbClr val="FFFF00"/>
                </a:solidFill>
                <a:latin typeface="+mn-lt"/>
              </a:rPr>
              <a:t>Sustainable Mobility in Ten Swedish Cities: A Comparative International Assessment of Urban Transport Indicators in Stockholm, Göteborg, Malmö, Linköping, Helsingborg, Uppsala, </a:t>
            </a:r>
            <a:r>
              <a:rPr lang="en-GB" sz="2100" b="1" dirty="0" err="1">
                <a:solidFill>
                  <a:srgbClr val="FFFF00"/>
                </a:solidFill>
                <a:latin typeface="+mn-lt"/>
              </a:rPr>
              <a:t>Örebro</a:t>
            </a:r>
            <a:r>
              <a:rPr lang="en-GB" sz="2100" b="1" dirty="0">
                <a:solidFill>
                  <a:srgbClr val="FFFF00"/>
                </a:solidFill>
                <a:latin typeface="+mn-lt"/>
              </a:rPr>
              <a:t>, </a:t>
            </a:r>
            <a:r>
              <a:rPr lang="en-GB" sz="2100" b="1" dirty="0" err="1">
                <a:solidFill>
                  <a:srgbClr val="FFFF00"/>
                </a:solidFill>
                <a:latin typeface="+mn-lt"/>
              </a:rPr>
              <a:t>Västerås</a:t>
            </a:r>
            <a:r>
              <a:rPr lang="en-GB" sz="2100" b="1" dirty="0">
                <a:solidFill>
                  <a:srgbClr val="FFFF00"/>
                </a:solidFill>
                <a:latin typeface="+mn-lt"/>
              </a:rPr>
              <a:t>, Jönköping, </a:t>
            </a:r>
            <a:r>
              <a:rPr lang="en-GB" sz="2100" b="1" dirty="0" err="1">
                <a:solidFill>
                  <a:srgbClr val="FFFF00"/>
                </a:solidFill>
                <a:latin typeface="+mn-lt"/>
              </a:rPr>
              <a:t>Umeå</a:t>
            </a:r>
            <a:r>
              <a:rPr lang="en-GB" sz="2100" b="1" dirty="0">
                <a:solidFill>
                  <a:srgbClr val="FFFF00"/>
                </a:solidFill>
                <a:latin typeface="+mn-lt"/>
              </a:rPr>
              <a:t> (and Freiburg </a:t>
            </a:r>
            <a:r>
              <a:rPr lang="en-GB" sz="2100" b="1" dirty="0" err="1">
                <a:solidFill>
                  <a:srgbClr val="FFFF00"/>
                </a:solidFill>
                <a:latin typeface="+mn-lt"/>
              </a:rPr>
              <a:t>im</a:t>
            </a:r>
            <a:r>
              <a:rPr lang="en-GB" sz="2100" b="1" dirty="0">
                <a:solidFill>
                  <a:srgbClr val="FFFF00"/>
                </a:solidFill>
                <a:latin typeface="+mn-lt"/>
              </a:rPr>
              <a:t> </a:t>
            </a:r>
            <a:r>
              <a:rPr lang="en-GB" sz="2100" b="1" dirty="0" err="1">
                <a:solidFill>
                  <a:srgbClr val="FFFF00"/>
                </a:solidFill>
                <a:latin typeface="+mn-lt"/>
              </a:rPr>
              <a:t>Breisgau</a:t>
            </a:r>
            <a:r>
              <a:rPr lang="en-GB" sz="2100" b="1">
                <a:solidFill>
                  <a:srgbClr val="FFFF00"/>
                </a:solidFill>
                <a:latin typeface="+mn-lt"/>
              </a:rPr>
              <a:t>, Germany)</a:t>
            </a:r>
            <a:br>
              <a:rPr lang="en-GB" sz="2100" b="1" dirty="0">
                <a:solidFill>
                  <a:srgbClr val="FFFF00"/>
                </a:solidFill>
                <a:latin typeface="+mn-lt"/>
              </a:rPr>
            </a:br>
            <a:br>
              <a:rPr lang="en-GB" sz="2100" b="1" dirty="0">
                <a:solidFill>
                  <a:srgbClr val="FFFF00"/>
                </a:solidFill>
                <a:latin typeface="+mn-lt"/>
              </a:rPr>
            </a:br>
            <a:r>
              <a:rPr lang="en-GB" sz="2100" b="1" dirty="0">
                <a:solidFill>
                  <a:srgbClr val="FFFF00"/>
                </a:solidFill>
                <a:latin typeface="+mn-lt"/>
              </a:rPr>
              <a:t>Results from two K2 Funded Small Research Grants</a:t>
            </a:r>
            <a:endParaRPr lang="en-US" sz="2100" dirty="0">
              <a:solidFill>
                <a:srgbClr val="FFFF00"/>
              </a:solidFill>
              <a:latin typeface="+mn-lt"/>
            </a:endParaRPr>
          </a:p>
        </p:txBody>
      </p:sp>
      <p:sp>
        <p:nvSpPr>
          <p:cNvPr id="3" name="Subtitle 2"/>
          <p:cNvSpPr>
            <a:spLocks noGrp="1"/>
          </p:cNvSpPr>
          <p:nvPr>
            <p:ph type="subTitle" idx="1"/>
          </p:nvPr>
        </p:nvSpPr>
        <p:spPr>
          <a:xfrm>
            <a:off x="1143000" y="5542966"/>
            <a:ext cx="6858000" cy="1273459"/>
          </a:xfrm>
        </p:spPr>
        <p:txBody>
          <a:bodyPr>
            <a:noAutofit/>
          </a:bodyPr>
          <a:lstStyle/>
          <a:p>
            <a:pPr>
              <a:spcBef>
                <a:spcPts val="400"/>
              </a:spcBef>
            </a:pPr>
            <a:r>
              <a:rPr lang="en-US" sz="1800" b="1" dirty="0">
                <a:solidFill>
                  <a:schemeClr val="bg1"/>
                </a:solidFill>
              </a:rPr>
              <a:t>By Jeff Kenworthy</a:t>
            </a:r>
          </a:p>
          <a:p>
            <a:pPr>
              <a:spcBef>
                <a:spcPts val="400"/>
              </a:spcBef>
            </a:pPr>
            <a:r>
              <a:rPr lang="en-US" sz="1800" b="1" dirty="0">
                <a:solidFill>
                  <a:schemeClr val="bg1"/>
                </a:solidFill>
              </a:rPr>
              <a:t>Frankfurt University of Applied Sciences</a:t>
            </a:r>
          </a:p>
          <a:p>
            <a:pPr>
              <a:spcBef>
                <a:spcPts val="400"/>
              </a:spcBef>
            </a:pPr>
            <a:r>
              <a:rPr lang="en-US" sz="1800" b="1" dirty="0">
                <a:solidFill>
                  <a:schemeClr val="bg1"/>
                </a:solidFill>
              </a:rPr>
              <a:t>Presented to: </a:t>
            </a:r>
            <a:r>
              <a:rPr lang="en-GB" sz="1800" b="1" dirty="0">
                <a:solidFill>
                  <a:schemeClr val="bg1"/>
                </a:solidFill>
              </a:rPr>
              <a:t>K2 results conference April 23, 2019</a:t>
            </a:r>
          </a:p>
          <a:p>
            <a:pPr>
              <a:spcBef>
                <a:spcPts val="400"/>
              </a:spcBef>
            </a:pPr>
            <a:r>
              <a:rPr lang="en-GB" sz="1800" b="1" dirty="0">
                <a:solidFill>
                  <a:schemeClr val="bg1"/>
                </a:solidFill>
              </a:rPr>
              <a:t>On-line Conference, Sweden</a:t>
            </a:r>
            <a:endParaRPr lang="en-US" sz="1800" b="1"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53" y="2197022"/>
            <a:ext cx="4239491" cy="3179618"/>
          </a:xfrm>
          <a:prstGeom prst="rect">
            <a:avLst/>
          </a:prstGeom>
          <a:ln>
            <a:solidFill>
              <a:srgbClr val="FFFF00"/>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2197022"/>
            <a:ext cx="4301427" cy="3179618"/>
          </a:xfrm>
          <a:prstGeom prst="rect">
            <a:avLst/>
          </a:prstGeom>
          <a:ln>
            <a:solidFill>
              <a:srgbClr val="FFFF00"/>
            </a:solidFill>
          </a:ln>
        </p:spPr>
      </p:pic>
    </p:spTree>
    <p:extLst>
      <p:ext uri="{BB962C8B-B14F-4D97-AF65-F5344CB8AC3E}">
        <p14:creationId xmlns:p14="http://schemas.microsoft.com/office/powerpoint/2010/main" val="44128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056" y="107365"/>
            <a:ext cx="8928525" cy="5753108"/>
          </a:xfrm>
          <a:prstGeom prst="rect">
            <a:avLst/>
          </a:prstGeom>
        </p:spPr>
      </p:pic>
      <p:sp>
        <p:nvSpPr>
          <p:cNvPr id="3" name="Title 1"/>
          <p:cNvSpPr>
            <a:spLocks noGrp="1"/>
          </p:cNvSpPr>
          <p:nvPr>
            <p:ph type="ctrTitle"/>
          </p:nvPr>
        </p:nvSpPr>
        <p:spPr>
          <a:xfrm>
            <a:off x="0" y="6123698"/>
            <a:ext cx="9144000" cy="734302"/>
          </a:xfrm>
        </p:spPr>
        <p:txBody>
          <a:bodyPr>
            <a:noAutofit/>
          </a:bodyPr>
          <a:lstStyle/>
          <a:p>
            <a:r>
              <a:rPr lang="en-US" sz="1600" b="1" dirty="0">
                <a:solidFill>
                  <a:srgbClr val="FFFF00"/>
                </a:solidFill>
                <a:latin typeface="+mn-lt"/>
              </a:rPr>
              <a:t>Swedish cities have a healthy relationship between overall average speed of public transport compared to cars (0.93 or very similar speeds). Larger cities (0.98) are better in this item due to more rail and slower car speeds than the smaller cities (0.88 speed ratio). But Freiburg’s public transport speed exceeds road traffic speed by a factor of 1.07. There is a big range in Sweden from 1.27 in Linköping to 0.71 in </a:t>
            </a:r>
            <a:r>
              <a:rPr lang="en-US" sz="1600" b="1" dirty="0" err="1">
                <a:solidFill>
                  <a:srgbClr val="FFFF00"/>
                </a:solidFill>
                <a:latin typeface="+mn-lt"/>
              </a:rPr>
              <a:t>Örebro</a:t>
            </a:r>
            <a:r>
              <a:rPr lang="en-US" sz="1600" b="1" dirty="0">
                <a:solidFill>
                  <a:srgbClr val="FFFF00"/>
                </a:solidFill>
                <a:latin typeface="+mn-lt"/>
              </a:rPr>
              <a:t>.</a:t>
            </a:r>
          </a:p>
        </p:txBody>
      </p:sp>
    </p:spTree>
    <p:extLst>
      <p:ext uri="{BB962C8B-B14F-4D97-AF65-F5344CB8AC3E}">
        <p14:creationId xmlns:p14="http://schemas.microsoft.com/office/powerpoint/2010/main" val="694762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38254" y="841265"/>
            <a:ext cx="4405746" cy="2479482"/>
          </a:xfrm>
        </p:spPr>
        <p:txBody>
          <a:bodyPr>
            <a:noAutofit/>
          </a:bodyPr>
          <a:lstStyle/>
          <a:p>
            <a:pPr algn="l"/>
            <a:r>
              <a:rPr lang="en-GB" sz="2400" b="1" dirty="0">
                <a:solidFill>
                  <a:srgbClr val="FFFF00"/>
                </a:solidFill>
                <a:latin typeface="+mn-lt"/>
              </a:rPr>
              <a:t>Regional rail in these ten Swedish cities has an overall average speed of 80.5 km/h, which competes very well with cars for many trips (42.6 km/h) and is higher than in virtually all other cities with comparable rail services (probably because stops are fewer, due to low densities).</a:t>
            </a:r>
            <a:endParaRPr lang="en-US" sz="2400" dirty="0">
              <a:solidFill>
                <a:srgbClr val="FFFF00"/>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13" y="216131"/>
            <a:ext cx="4418811" cy="3314108"/>
          </a:xfrm>
          <a:prstGeom prst="rect">
            <a:avLst/>
          </a:prstGeom>
          <a:ln>
            <a:solidFill>
              <a:srgbClr val="FFFF0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254" y="3530239"/>
            <a:ext cx="4235537" cy="3176653"/>
          </a:xfrm>
          <a:prstGeom prst="rect">
            <a:avLst/>
          </a:prstGeom>
          <a:ln>
            <a:solidFill>
              <a:srgbClr val="FFFF00"/>
            </a:solidFill>
          </a:ln>
        </p:spPr>
      </p:pic>
      <p:sp>
        <p:nvSpPr>
          <p:cNvPr id="6" name="Title 1"/>
          <p:cNvSpPr txBox="1">
            <a:spLocks/>
          </p:cNvSpPr>
          <p:nvPr/>
        </p:nvSpPr>
        <p:spPr>
          <a:xfrm>
            <a:off x="372292" y="4606420"/>
            <a:ext cx="3995651" cy="15507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a:solidFill>
                  <a:srgbClr val="FFFF00"/>
                </a:solidFill>
                <a:latin typeface="+mn-lt"/>
              </a:rPr>
              <a:t>The smaller Swedish cities’ rail services have an average speed of 89.6 km/h (cars 47.8 km/h) while the larger cities have 71.5 km/h (cars 37.3 km/h).</a:t>
            </a:r>
            <a:endParaRPr lang="en-US" sz="2400" dirty="0">
              <a:solidFill>
                <a:srgbClr val="FFFF00"/>
              </a:solidFill>
              <a:latin typeface="+mn-lt"/>
            </a:endParaRPr>
          </a:p>
        </p:txBody>
      </p:sp>
    </p:spTree>
    <p:extLst>
      <p:ext uri="{BB962C8B-B14F-4D97-AF65-F5344CB8AC3E}">
        <p14:creationId xmlns:p14="http://schemas.microsoft.com/office/powerpoint/2010/main" val="354900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6255" y="71108"/>
            <a:ext cx="8825345" cy="5707421"/>
          </a:xfrm>
          <a:prstGeom prst="rect">
            <a:avLst/>
          </a:prstGeom>
        </p:spPr>
      </p:pic>
      <p:sp>
        <p:nvSpPr>
          <p:cNvPr id="4" name="Title 1"/>
          <p:cNvSpPr>
            <a:spLocks noGrp="1"/>
          </p:cNvSpPr>
          <p:nvPr>
            <p:ph type="ctrTitle"/>
          </p:nvPr>
        </p:nvSpPr>
        <p:spPr>
          <a:xfrm>
            <a:off x="0" y="6082133"/>
            <a:ext cx="9144000" cy="734302"/>
          </a:xfrm>
        </p:spPr>
        <p:txBody>
          <a:bodyPr>
            <a:noAutofit/>
          </a:bodyPr>
          <a:lstStyle/>
          <a:p>
            <a:r>
              <a:rPr lang="en-US" sz="1600" b="1" dirty="0">
                <a:solidFill>
                  <a:srgbClr val="FFFF00"/>
                </a:solidFill>
                <a:latin typeface="+mn-lt"/>
              </a:rPr>
              <a:t>Swedish cities have overall very healthy levels of PT service in terms of seat </a:t>
            </a:r>
            <a:r>
              <a:rPr lang="en-US" sz="1600" b="1" dirty="0" err="1">
                <a:solidFill>
                  <a:srgbClr val="FFFF00"/>
                </a:solidFill>
                <a:latin typeface="+mn-lt"/>
              </a:rPr>
              <a:t>kilometres</a:t>
            </a:r>
            <a:r>
              <a:rPr lang="en-US" sz="1600" b="1" dirty="0">
                <a:solidFill>
                  <a:srgbClr val="FFFF00"/>
                </a:solidFill>
                <a:latin typeface="+mn-lt"/>
              </a:rPr>
              <a:t> offered. On average they are a bit less than European cities as a whole (7% less), but  much higher than in Freiburg. However, the larger Swedish cities exceed the European levels (13% more) while the smaller ones are 26% lower than the European cites.</a:t>
            </a:r>
          </a:p>
        </p:txBody>
      </p:sp>
    </p:spTree>
    <p:extLst>
      <p:ext uri="{BB962C8B-B14F-4D97-AF65-F5344CB8AC3E}">
        <p14:creationId xmlns:p14="http://schemas.microsoft.com/office/powerpoint/2010/main" val="329343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0849" y="35301"/>
            <a:ext cx="8924934" cy="578637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183" y="789704"/>
            <a:ext cx="3524596" cy="2643448"/>
          </a:xfrm>
          <a:prstGeom prst="rect">
            <a:avLst/>
          </a:prstGeom>
          <a:ln>
            <a:solidFill>
              <a:schemeClr val="tx1"/>
            </a:solidFill>
          </a:ln>
        </p:spPr>
      </p:pic>
      <p:sp>
        <p:nvSpPr>
          <p:cNvPr id="4" name="Title 1"/>
          <p:cNvSpPr>
            <a:spLocks noGrp="1"/>
          </p:cNvSpPr>
          <p:nvPr>
            <p:ph type="ctrTitle"/>
          </p:nvPr>
        </p:nvSpPr>
        <p:spPr>
          <a:xfrm>
            <a:off x="0" y="6095988"/>
            <a:ext cx="9144000" cy="734302"/>
          </a:xfrm>
        </p:spPr>
        <p:txBody>
          <a:bodyPr>
            <a:noAutofit/>
          </a:bodyPr>
          <a:lstStyle/>
          <a:p>
            <a:r>
              <a:rPr lang="en-US" sz="1600" b="1" dirty="0">
                <a:solidFill>
                  <a:srgbClr val="FFFF00"/>
                </a:solidFill>
                <a:latin typeface="+mn-lt"/>
              </a:rPr>
              <a:t>Use of public transport in Swedish cities is mediocre in </a:t>
            </a:r>
            <a:r>
              <a:rPr lang="en-US" sz="1600" b="1" dirty="0" err="1">
                <a:solidFill>
                  <a:srgbClr val="FFFF00"/>
                </a:solidFill>
                <a:latin typeface="+mn-lt"/>
              </a:rPr>
              <a:t>boardings</a:t>
            </a:r>
            <a:r>
              <a:rPr lang="en-US" sz="1600" b="1" dirty="0">
                <a:solidFill>
                  <a:srgbClr val="FFFF00"/>
                </a:solidFill>
                <a:latin typeface="+mn-lt"/>
              </a:rPr>
              <a:t> per capita (1/3 of the European average). In this factor there is a stark difference between the larger Swedish cities (195 per capita) and the smaller cities (61 per capita), which is less than the US level. Freiburg on the other hand is almost the same as the larger Swedish cities (192 per capita). Four of the five small cities are below the US average.</a:t>
            </a:r>
          </a:p>
        </p:txBody>
      </p:sp>
    </p:spTree>
    <p:extLst>
      <p:ext uri="{BB962C8B-B14F-4D97-AF65-F5344CB8AC3E}">
        <p14:creationId xmlns:p14="http://schemas.microsoft.com/office/powerpoint/2010/main" val="520487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001788"/>
            <a:ext cx="9144000" cy="760226"/>
          </a:xfrm>
        </p:spPr>
        <p:txBody>
          <a:bodyPr>
            <a:noAutofit/>
          </a:bodyPr>
          <a:lstStyle/>
          <a:p>
            <a:r>
              <a:rPr lang="en-GB" sz="1600" b="1" dirty="0">
                <a:solidFill>
                  <a:srgbClr val="FFFF00"/>
                </a:solidFill>
                <a:latin typeface="+mn-lt"/>
              </a:rPr>
              <a:t>Stockholm has the highest </a:t>
            </a:r>
            <a:r>
              <a:rPr lang="en-GB" sz="1600" b="1" dirty="0" err="1">
                <a:solidFill>
                  <a:srgbClr val="FFFF00"/>
                </a:solidFill>
                <a:latin typeface="+mn-lt"/>
              </a:rPr>
              <a:t>boardings</a:t>
            </a:r>
            <a:r>
              <a:rPr lang="en-GB" sz="1600" b="1" dirty="0">
                <a:solidFill>
                  <a:srgbClr val="FFFF00"/>
                </a:solidFill>
                <a:latin typeface="+mn-lt"/>
              </a:rPr>
              <a:t> per capita of all Swedish cities (359 per capita) due to its strong rail orientation and land use integration. This needs to be a priority in other Swedish cities. </a:t>
            </a:r>
            <a:r>
              <a:rPr lang="en-GB" sz="1600" b="1" dirty="0" err="1">
                <a:solidFill>
                  <a:srgbClr val="FFFF00"/>
                </a:solidFill>
                <a:latin typeface="+mn-lt"/>
              </a:rPr>
              <a:t>Örebro</a:t>
            </a:r>
            <a:r>
              <a:rPr lang="en-GB" sz="1600" b="1" dirty="0">
                <a:solidFill>
                  <a:srgbClr val="FFFF00"/>
                </a:solidFill>
                <a:latin typeface="+mn-lt"/>
              </a:rPr>
              <a:t> has a tiny 39 </a:t>
            </a:r>
            <a:r>
              <a:rPr lang="en-GB" sz="1600" b="1" dirty="0" err="1">
                <a:solidFill>
                  <a:srgbClr val="FFFF00"/>
                </a:solidFill>
                <a:latin typeface="+mn-lt"/>
              </a:rPr>
              <a:t>boardings</a:t>
            </a:r>
            <a:r>
              <a:rPr lang="en-GB" sz="1600" b="1" dirty="0">
                <a:solidFill>
                  <a:srgbClr val="FFFF00"/>
                </a:solidFill>
                <a:latin typeface="+mn-lt"/>
              </a:rPr>
              <a:t> per capita and is amongst the worst of the US cities!</a:t>
            </a:r>
            <a:endParaRPr lang="en-US" sz="1600" dirty="0">
              <a:solidFill>
                <a:srgbClr val="FFFF00"/>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879" y="99750"/>
            <a:ext cx="3790604" cy="2842953"/>
          </a:xfrm>
          <a:prstGeom prst="rect">
            <a:avLst/>
          </a:prstGeom>
          <a:ln>
            <a:solidFill>
              <a:srgbClr val="FFFF0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608" y="99750"/>
            <a:ext cx="3790604" cy="2842953"/>
          </a:xfrm>
          <a:prstGeom prst="rect">
            <a:avLst/>
          </a:prstGeom>
          <a:ln>
            <a:solidFill>
              <a:srgbClr val="FFFF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78" y="3025830"/>
            <a:ext cx="3790605" cy="2859578"/>
          </a:xfrm>
          <a:prstGeom prst="rect">
            <a:avLst/>
          </a:prstGeom>
          <a:ln>
            <a:solidFill>
              <a:srgbClr val="FFFF00"/>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233" y="3025830"/>
            <a:ext cx="3773979" cy="2859578"/>
          </a:xfrm>
          <a:prstGeom prst="rect">
            <a:avLst/>
          </a:prstGeom>
          <a:ln>
            <a:solidFill>
              <a:srgbClr val="FFFF00"/>
            </a:solidFill>
          </a:ln>
        </p:spPr>
      </p:pic>
    </p:spTree>
    <p:extLst>
      <p:ext uri="{BB962C8B-B14F-4D97-AF65-F5344CB8AC3E}">
        <p14:creationId xmlns:p14="http://schemas.microsoft.com/office/powerpoint/2010/main" val="1969579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980" y="119149"/>
            <a:ext cx="8845719" cy="5810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611" y="1122708"/>
            <a:ext cx="3135304" cy="2351479"/>
          </a:xfrm>
          <a:prstGeom prst="rect">
            <a:avLst/>
          </a:prstGeom>
          <a:ln>
            <a:solidFill>
              <a:schemeClr val="tx1"/>
            </a:solidFill>
          </a:ln>
        </p:spPr>
      </p:pic>
      <p:sp>
        <p:nvSpPr>
          <p:cNvPr id="4" name="Title 1"/>
          <p:cNvSpPr>
            <a:spLocks noGrp="1"/>
          </p:cNvSpPr>
          <p:nvPr>
            <p:ph type="ctrTitle"/>
          </p:nvPr>
        </p:nvSpPr>
        <p:spPr>
          <a:xfrm>
            <a:off x="0" y="6040568"/>
            <a:ext cx="9144000" cy="734302"/>
          </a:xfrm>
        </p:spPr>
        <p:txBody>
          <a:bodyPr>
            <a:noAutofit/>
          </a:bodyPr>
          <a:lstStyle/>
          <a:p>
            <a:r>
              <a:rPr lang="en-US" sz="1600" b="1" dirty="0">
                <a:solidFill>
                  <a:srgbClr val="FFFF00"/>
                </a:solidFill>
                <a:latin typeface="+mn-lt"/>
              </a:rPr>
              <a:t>Use of rail (</a:t>
            </a:r>
            <a:r>
              <a:rPr lang="en-US" sz="1600" b="1" dirty="0" err="1">
                <a:solidFill>
                  <a:srgbClr val="FFFF00"/>
                </a:solidFill>
                <a:latin typeface="+mn-lt"/>
              </a:rPr>
              <a:t>boardings</a:t>
            </a:r>
            <a:r>
              <a:rPr lang="en-US" sz="1600" b="1" dirty="0">
                <a:solidFill>
                  <a:srgbClr val="FFFF00"/>
                </a:solidFill>
                <a:latin typeface="+mn-lt"/>
              </a:rPr>
              <a:t>) in Swedish cities is very low (44 </a:t>
            </a:r>
            <a:r>
              <a:rPr lang="en-US" sz="1600" b="1" dirty="0" err="1">
                <a:solidFill>
                  <a:srgbClr val="FFFF00"/>
                </a:solidFill>
                <a:latin typeface="+mn-lt"/>
              </a:rPr>
              <a:t>boardings</a:t>
            </a:r>
            <a:r>
              <a:rPr lang="en-US" sz="1600" b="1" dirty="0">
                <a:solidFill>
                  <a:srgbClr val="FFFF00"/>
                </a:solidFill>
                <a:latin typeface="+mn-lt"/>
              </a:rPr>
              <a:t> per capita) compared to Europe (240 per capita). The larger cities have 80 but the smaller Swedish cities have 9 rail </a:t>
            </a:r>
            <a:r>
              <a:rPr lang="en-US" sz="1600" b="1" dirty="0" err="1">
                <a:solidFill>
                  <a:srgbClr val="FFFF00"/>
                </a:solidFill>
                <a:latin typeface="+mn-lt"/>
              </a:rPr>
              <a:t>boardings</a:t>
            </a:r>
            <a:r>
              <a:rPr lang="en-US" sz="1600" b="1" dirty="0">
                <a:solidFill>
                  <a:srgbClr val="FFFF00"/>
                </a:solidFill>
                <a:latin typeface="+mn-lt"/>
              </a:rPr>
              <a:t> per capita, way below even the US at 28. Freiburg, the small city benchmark here has 144 rail </a:t>
            </a:r>
            <a:r>
              <a:rPr lang="en-US" sz="1600" b="1" dirty="0" err="1">
                <a:solidFill>
                  <a:srgbClr val="FFFF00"/>
                </a:solidFill>
                <a:latin typeface="+mn-lt"/>
              </a:rPr>
              <a:t>boardings</a:t>
            </a:r>
            <a:r>
              <a:rPr lang="en-US" sz="1600" b="1" dirty="0">
                <a:solidFill>
                  <a:srgbClr val="FFFF00"/>
                </a:solidFill>
                <a:latin typeface="+mn-lt"/>
              </a:rPr>
              <a:t> per capita!</a:t>
            </a:r>
          </a:p>
        </p:txBody>
      </p:sp>
    </p:spTree>
    <p:extLst>
      <p:ext uri="{BB962C8B-B14F-4D97-AF65-F5344CB8AC3E}">
        <p14:creationId xmlns:p14="http://schemas.microsoft.com/office/powerpoint/2010/main" val="1064712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084259"/>
            <a:ext cx="9144000" cy="760226"/>
          </a:xfrm>
        </p:spPr>
        <p:txBody>
          <a:bodyPr>
            <a:noAutofit/>
          </a:bodyPr>
          <a:lstStyle/>
          <a:p>
            <a:r>
              <a:rPr lang="en-GB" sz="1800" b="1" dirty="0">
                <a:solidFill>
                  <a:srgbClr val="FFFF00"/>
                </a:solidFill>
                <a:latin typeface="+mn-lt"/>
              </a:rPr>
              <a:t>Many parts of Swedish cities have dense urbanism, but not all are connected to competitive rail services - for example, the West Harbour and other older parts of Malmö.</a:t>
            </a:r>
            <a:endParaRPr lang="en-US" sz="1800" dirty="0">
              <a:solidFill>
                <a:srgbClr val="FFFF00"/>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36" y="166255"/>
            <a:ext cx="3940232" cy="2955174"/>
          </a:xfrm>
          <a:prstGeom prst="rect">
            <a:avLst/>
          </a:prstGeom>
          <a:ln>
            <a:solidFill>
              <a:srgbClr val="FFFF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125" y="166255"/>
            <a:ext cx="3937290" cy="2952968"/>
          </a:xfrm>
          <a:prstGeom prst="rect">
            <a:avLst/>
          </a:prstGeom>
          <a:ln>
            <a:solidFill>
              <a:srgbClr val="FFFF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6" y="3242611"/>
            <a:ext cx="3940232" cy="2955174"/>
          </a:xfrm>
          <a:prstGeom prst="rect">
            <a:avLst/>
          </a:prstGeom>
          <a:ln>
            <a:solidFill>
              <a:srgbClr val="FFFF00"/>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5123" y="3242611"/>
            <a:ext cx="3937291" cy="2952968"/>
          </a:xfrm>
          <a:prstGeom prst="rect">
            <a:avLst/>
          </a:prstGeom>
          <a:ln>
            <a:solidFill>
              <a:srgbClr val="FFFF00"/>
            </a:solidFill>
          </a:ln>
        </p:spPr>
      </p:pic>
    </p:spTree>
    <p:extLst>
      <p:ext uri="{BB962C8B-B14F-4D97-AF65-F5344CB8AC3E}">
        <p14:creationId xmlns:p14="http://schemas.microsoft.com/office/powerpoint/2010/main" val="1092576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alpha val="86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5250" y="58290"/>
            <a:ext cx="8953500" cy="5854700"/>
          </a:xfrm>
          <a:prstGeom prst="rect">
            <a:avLst/>
          </a:prstGeom>
        </p:spPr>
      </p:pic>
      <p:sp>
        <p:nvSpPr>
          <p:cNvPr id="3" name="Title 1"/>
          <p:cNvSpPr>
            <a:spLocks noGrp="1"/>
          </p:cNvSpPr>
          <p:nvPr>
            <p:ph type="ctrTitle"/>
          </p:nvPr>
        </p:nvSpPr>
        <p:spPr>
          <a:xfrm>
            <a:off x="0" y="6151408"/>
            <a:ext cx="9144000" cy="734302"/>
          </a:xfrm>
        </p:spPr>
        <p:txBody>
          <a:bodyPr>
            <a:noAutofit/>
          </a:bodyPr>
          <a:lstStyle/>
          <a:p>
            <a:r>
              <a:rPr lang="en-US" sz="1600" b="1" dirty="0">
                <a:solidFill>
                  <a:srgbClr val="FFFF00"/>
                </a:solidFill>
                <a:latin typeface="+mn-lt"/>
              </a:rPr>
              <a:t>PT use in passenger km (PKT) is more competitive in Swedish cities due to the long trip distances especially by rail, but still nowhere near average European levels (38% lower). But in PKT, Swedish cities are 2.4 times higher than US cities. Larger Swedish cities are much better, while the small Swedish cities have only a bit over 50% of the PKT per capita by public transport of the larger Swedish cities.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165" y="753918"/>
            <a:ext cx="3718150" cy="2091459"/>
          </a:xfrm>
          <a:prstGeom prst="rect">
            <a:avLst/>
          </a:prstGeom>
          <a:ln>
            <a:solidFill>
              <a:schemeClr val="tx1"/>
            </a:solidFill>
          </a:ln>
        </p:spPr>
      </p:pic>
    </p:spTree>
    <p:extLst>
      <p:ext uri="{BB962C8B-B14F-4D97-AF65-F5344CB8AC3E}">
        <p14:creationId xmlns:p14="http://schemas.microsoft.com/office/powerpoint/2010/main" val="1953070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1414" y="74437"/>
            <a:ext cx="8923143" cy="5827600"/>
          </a:xfrm>
          <a:prstGeom prst="rect">
            <a:avLst/>
          </a:prstGeom>
        </p:spPr>
      </p:pic>
      <p:sp>
        <p:nvSpPr>
          <p:cNvPr id="3" name="Title 1"/>
          <p:cNvSpPr>
            <a:spLocks noGrp="1"/>
          </p:cNvSpPr>
          <p:nvPr>
            <p:ph type="ctrTitle"/>
          </p:nvPr>
        </p:nvSpPr>
        <p:spPr>
          <a:xfrm>
            <a:off x="0" y="6137553"/>
            <a:ext cx="9144000" cy="734302"/>
          </a:xfrm>
        </p:spPr>
        <p:txBody>
          <a:bodyPr>
            <a:noAutofit/>
          </a:bodyPr>
          <a:lstStyle/>
          <a:p>
            <a:r>
              <a:rPr lang="en-US" sz="1600" b="1" dirty="0">
                <a:solidFill>
                  <a:srgbClr val="FFFF00"/>
                </a:solidFill>
                <a:latin typeface="+mn-lt"/>
              </a:rPr>
              <a:t>As a percentage of all daily trips, Swedish cities overall are over 2.5 times better in public transport than US cities, while the larger ones are over 3.5 times better. The smaller cities do badly at only 9.3% compared to 19.4% in the larger cities. Likewise, Freiburg achieves only 16.0%. Stockholm at 31.6% is the best Swedish city, while </a:t>
            </a:r>
            <a:r>
              <a:rPr lang="en-US" sz="1600" b="1" dirty="0" err="1">
                <a:solidFill>
                  <a:srgbClr val="FFFF00"/>
                </a:solidFill>
                <a:latin typeface="+mn-lt"/>
              </a:rPr>
              <a:t>Västerås</a:t>
            </a:r>
            <a:r>
              <a:rPr lang="en-US" sz="1600" b="1" dirty="0">
                <a:solidFill>
                  <a:srgbClr val="FFFF00"/>
                </a:solidFill>
                <a:latin typeface="+mn-lt"/>
              </a:rPr>
              <a:t> at 6.7% is the worst.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281" y="831278"/>
            <a:ext cx="2098963" cy="2798618"/>
          </a:xfrm>
          <a:prstGeom prst="rect">
            <a:avLst/>
          </a:prstGeom>
          <a:ln>
            <a:solidFill>
              <a:schemeClr val="tx1"/>
            </a:solidFill>
          </a:ln>
        </p:spPr>
      </p:pic>
    </p:spTree>
    <p:extLst>
      <p:ext uri="{BB962C8B-B14F-4D97-AF65-F5344CB8AC3E}">
        <p14:creationId xmlns:p14="http://schemas.microsoft.com/office/powerpoint/2010/main" val="39669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0" y="6109843"/>
            <a:ext cx="9144000" cy="734302"/>
          </a:xfrm>
        </p:spPr>
        <p:txBody>
          <a:bodyPr>
            <a:noAutofit/>
          </a:bodyPr>
          <a:lstStyle/>
          <a:p>
            <a:r>
              <a:rPr lang="en-US" sz="1600" b="1" dirty="0">
                <a:solidFill>
                  <a:srgbClr val="FFFF00"/>
                </a:solidFill>
                <a:latin typeface="+mn-lt"/>
              </a:rPr>
              <a:t>What do cities collect per passenger km from the </a:t>
            </a:r>
            <a:r>
              <a:rPr lang="en-US" sz="1600" b="1" dirty="0" err="1">
                <a:solidFill>
                  <a:srgbClr val="FFFF00"/>
                </a:solidFill>
                <a:latin typeface="+mn-lt"/>
              </a:rPr>
              <a:t>farebox</a:t>
            </a:r>
            <a:r>
              <a:rPr lang="en-US" sz="1600" b="1" dirty="0">
                <a:solidFill>
                  <a:srgbClr val="FFFF00"/>
                </a:solidFill>
                <a:latin typeface="+mn-lt"/>
              </a:rPr>
              <a:t>? Mostly this factor ranges between about 8 and 10 US cents (US$1995) per PKT, with all the averages for Swedish cities sitting right in the middle at 9 cents per PKT and Freiburg at 8 cents. </a:t>
            </a:r>
            <a:r>
              <a:rPr lang="en-US" sz="1600" b="1" dirty="0" err="1">
                <a:solidFill>
                  <a:srgbClr val="FFFF00"/>
                </a:solidFill>
                <a:latin typeface="+mn-lt"/>
              </a:rPr>
              <a:t>Örebro</a:t>
            </a:r>
            <a:r>
              <a:rPr lang="en-US" sz="1600" b="1" dirty="0">
                <a:solidFill>
                  <a:srgbClr val="FFFF00"/>
                </a:solidFill>
                <a:latin typeface="+mn-lt"/>
              </a:rPr>
              <a:t> strangely raises 17 cents per PKT and </a:t>
            </a:r>
            <a:r>
              <a:rPr lang="en-US" sz="1600" b="1" dirty="0" err="1">
                <a:solidFill>
                  <a:srgbClr val="FFFF00"/>
                </a:solidFill>
                <a:latin typeface="+mn-lt"/>
              </a:rPr>
              <a:t>Västerås</a:t>
            </a:r>
            <a:r>
              <a:rPr lang="en-US" sz="1600" b="1" dirty="0">
                <a:solidFill>
                  <a:srgbClr val="FFFF00"/>
                </a:solidFill>
                <a:latin typeface="+mn-lt"/>
              </a:rPr>
              <a:t> only 6 cents, so there is some significant variation in Sweden.</a:t>
            </a:r>
          </a:p>
        </p:txBody>
      </p:sp>
      <p:pic>
        <p:nvPicPr>
          <p:cNvPr id="2" name="Picture 1"/>
          <p:cNvPicPr>
            <a:picLocks noChangeAspect="1"/>
          </p:cNvPicPr>
          <p:nvPr/>
        </p:nvPicPr>
        <p:blipFill>
          <a:blip r:embed="rId2"/>
          <a:stretch>
            <a:fillRect/>
          </a:stretch>
        </p:blipFill>
        <p:spPr>
          <a:xfrm>
            <a:off x="131618" y="160509"/>
            <a:ext cx="8880764" cy="5622189"/>
          </a:xfrm>
          <a:prstGeom prst="rect">
            <a:avLst/>
          </a:prstGeom>
        </p:spPr>
      </p:pic>
    </p:spTree>
    <p:extLst>
      <p:ext uri="{BB962C8B-B14F-4D97-AF65-F5344CB8AC3E}">
        <p14:creationId xmlns:p14="http://schemas.microsoft.com/office/powerpoint/2010/main" val="1129546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63535" y="749709"/>
            <a:ext cx="7542692" cy="6108291"/>
          </a:xfrm>
          <a:prstGeom prst="rect">
            <a:avLst/>
          </a:prstGeom>
        </p:spPr>
      </p:pic>
      <p:sp>
        <p:nvSpPr>
          <p:cNvPr id="9" name="Title 1"/>
          <p:cNvSpPr>
            <a:spLocks noGrp="1"/>
          </p:cNvSpPr>
          <p:nvPr>
            <p:ph type="ctrTitle"/>
          </p:nvPr>
        </p:nvSpPr>
        <p:spPr>
          <a:xfrm>
            <a:off x="143435" y="-60965"/>
            <a:ext cx="8857130" cy="659481"/>
          </a:xfrm>
        </p:spPr>
        <p:txBody>
          <a:bodyPr>
            <a:noAutofit/>
          </a:bodyPr>
          <a:lstStyle/>
          <a:p>
            <a:r>
              <a:rPr lang="en-GB" sz="2400" b="1" dirty="0">
                <a:solidFill>
                  <a:srgbClr val="FF0000"/>
                </a:solidFill>
              </a:rPr>
              <a:t>DATA COLLECTED</a:t>
            </a:r>
            <a:endParaRPr lang="en-US" sz="2400" dirty="0">
              <a:solidFill>
                <a:srgbClr val="FF0000"/>
              </a:solidFill>
            </a:endParaRPr>
          </a:p>
        </p:txBody>
      </p:sp>
    </p:spTree>
    <p:extLst>
      <p:ext uri="{BB962C8B-B14F-4D97-AF65-F5344CB8AC3E}">
        <p14:creationId xmlns:p14="http://schemas.microsoft.com/office/powerpoint/2010/main" val="1699869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0" y="6109843"/>
            <a:ext cx="9144000" cy="734302"/>
          </a:xfrm>
        </p:spPr>
        <p:txBody>
          <a:bodyPr>
            <a:noAutofit/>
          </a:bodyPr>
          <a:lstStyle/>
          <a:p>
            <a:r>
              <a:rPr lang="en-US" sz="1600" b="1" dirty="0">
                <a:solidFill>
                  <a:srgbClr val="FFFF00"/>
                </a:solidFill>
                <a:latin typeface="+mn-lt"/>
              </a:rPr>
              <a:t>Operating costs per PKT are less consistent, but the averages for small, larger and all Swedish cities are similar (23 to 26 cents per PKT) and are mostly in line with operating costs in all other parts of the world. Freiburg’s costs are significantly lower. </a:t>
            </a:r>
            <a:r>
              <a:rPr lang="en-US" sz="1600" b="1" dirty="0" err="1">
                <a:solidFill>
                  <a:srgbClr val="FFFF00"/>
                </a:solidFill>
                <a:latin typeface="+mn-lt"/>
              </a:rPr>
              <a:t>Örebro</a:t>
            </a:r>
            <a:r>
              <a:rPr lang="en-US" sz="1600" b="1" dirty="0">
                <a:solidFill>
                  <a:srgbClr val="FFFF00"/>
                </a:solidFill>
                <a:latin typeface="+mn-lt"/>
              </a:rPr>
              <a:t> again stands out with very high costs per PKT (48 cents per PKT) and </a:t>
            </a:r>
            <a:r>
              <a:rPr lang="en-US" sz="1600" b="1" dirty="0" err="1">
                <a:solidFill>
                  <a:srgbClr val="FFFF00"/>
                </a:solidFill>
                <a:latin typeface="+mn-lt"/>
              </a:rPr>
              <a:t>Umeå</a:t>
            </a:r>
            <a:r>
              <a:rPr lang="en-US" sz="1600" b="1" dirty="0">
                <a:solidFill>
                  <a:srgbClr val="FFFF00"/>
                </a:solidFill>
                <a:latin typeface="+mn-lt"/>
              </a:rPr>
              <a:t> is low (17 cents).</a:t>
            </a:r>
          </a:p>
        </p:txBody>
      </p:sp>
      <p:pic>
        <p:nvPicPr>
          <p:cNvPr id="4" name="Picture 3"/>
          <p:cNvPicPr>
            <a:picLocks noChangeAspect="1"/>
          </p:cNvPicPr>
          <p:nvPr/>
        </p:nvPicPr>
        <p:blipFill>
          <a:blip r:embed="rId2"/>
          <a:stretch>
            <a:fillRect/>
          </a:stretch>
        </p:blipFill>
        <p:spPr>
          <a:xfrm>
            <a:off x="138545" y="60998"/>
            <a:ext cx="8880764" cy="5813329"/>
          </a:xfrm>
          <a:prstGeom prst="rect">
            <a:avLst/>
          </a:prstGeom>
        </p:spPr>
      </p:pic>
    </p:spTree>
    <p:extLst>
      <p:ext uri="{BB962C8B-B14F-4D97-AF65-F5344CB8AC3E}">
        <p14:creationId xmlns:p14="http://schemas.microsoft.com/office/powerpoint/2010/main" val="1057503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330" y="6068281"/>
            <a:ext cx="9144000" cy="734302"/>
          </a:xfrm>
        </p:spPr>
        <p:txBody>
          <a:bodyPr>
            <a:noAutofit/>
          </a:bodyPr>
          <a:lstStyle/>
          <a:p>
            <a:r>
              <a:rPr lang="en-US" sz="1600" b="1" dirty="0">
                <a:solidFill>
                  <a:srgbClr val="FFFF00"/>
                </a:solidFill>
                <a:latin typeface="+mn-lt"/>
              </a:rPr>
              <a:t>Cost recovery from the </a:t>
            </a:r>
            <a:r>
              <a:rPr lang="en-US" sz="1600" b="1" dirty="0" err="1">
                <a:solidFill>
                  <a:srgbClr val="FFFF00"/>
                </a:solidFill>
                <a:latin typeface="+mn-lt"/>
              </a:rPr>
              <a:t>farebox</a:t>
            </a:r>
            <a:r>
              <a:rPr lang="en-US" sz="1600" b="1" dirty="0">
                <a:solidFill>
                  <a:srgbClr val="FFFF00"/>
                </a:solidFill>
                <a:latin typeface="+mn-lt"/>
              </a:rPr>
              <a:t> has a massive range across the world with Swedish cities averaging 43% (46% in the larger cities and 40% in the smaller cities). This is significantly below the European average in 2005 of 60%, though Stockholm recovers 64%. The lowest recovery is Helsingborg 33% or very close to the US level of 31%.</a:t>
            </a:r>
          </a:p>
        </p:txBody>
      </p:sp>
      <p:pic>
        <p:nvPicPr>
          <p:cNvPr id="2" name="Picture 1"/>
          <p:cNvPicPr>
            <a:picLocks noChangeAspect="1"/>
          </p:cNvPicPr>
          <p:nvPr/>
        </p:nvPicPr>
        <p:blipFill>
          <a:blip r:embed="rId2"/>
          <a:stretch>
            <a:fillRect/>
          </a:stretch>
        </p:blipFill>
        <p:spPr>
          <a:xfrm>
            <a:off x="163060" y="132800"/>
            <a:ext cx="8828540" cy="5589127"/>
          </a:xfrm>
          <a:prstGeom prst="rect">
            <a:avLst/>
          </a:prstGeom>
        </p:spPr>
      </p:pic>
    </p:spTree>
    <p:extLst>
      <p:ext uri="{BB962C8B-B14F-4D97-AF65-F5344CB8AC3E}">
        <p14:creationId xmlns:p14="http://schemas.microsoft.com/office/powerpoint/2010/main" val="1084372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314" y="54113"/>
            <a:ext cx="8909849" cy="5847922"/>
          </a:xfrm>
          <a:prstGeom prst="rect">
            <a:avLst/>
          </a:prstGeom>
        </p:spPr>
      </p:pic>
      <p:sp>
        <p:nvSpPr>
          <p:cNvPr id="4" name="Title 1"/>
          <p:cNvSpPr>
            <a:spLocks noGrp="1"/>
          </p:cNvSpPr>
          <p:nvPr>
            <p:ph type="ctrTitle"/>
          </p:nvPr>
        </p:nvSpPr>
        <p:spPr>
          <a:xfrm>
            <a:off x="0" y="6137553"/>
            <a:ext cx="9144000" cy="734302"/>
          </a:xfrm>
        </p:spPr>
        <p:txBody>
          <a:bodyPr>
            <a:noAutofit/>
          </a:bodyPr>
          <a:lstStyle/>
          <a:p>
            <a:r>
              <a:rPr lang="en-US" sz="1600" b="1" dirty="0">
                <a:solidFill>
                  <a:srgbClr val="FFFF00"/>
                </a:solidFill>
                <a:latin typeface="+mn-lt"/>
              </a:rPr>
              <a:t>Swedish cities clearly distinguish themselves from US cities in walking and cycling, having 30.0% of their daily trips by NMM or over three times more. The smaller cities are 32.8% and the larger are 27.1%. Freiburg, however, is a walking and cycling capital with 63% of daily trips! The density factor is clearly at work here. Jönköping is the worst of the Swedish cities with 21.2% while Uppsala is the best with 46.8%!</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363" y="637310"/>
            <a:ext cx="2733964" cy="2050473"/>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3563" y="637309"/>
            <a:ext cx="2733964" cy="2050473"/>
          </a:xfrm>
          <a:prstGeom prst="rect">
            <a:avLst/>
          </a:prstGeom>
          <a:ln>
            <a:solidFill>
              <a:schemeClr val="tx1"/>
            </a:solidFill>
          </a:ln>
        </p:spPr>
      </p:pic>
      <p:sp>
        <p:nvSpPr>
          <p:cNvPr id="6" name="Right Arrow 5"/>
          <p:cNvSpPr/>
          <p:nvPr/>
        </p:nvSpPr>
        <p:spPr>
          <a:xfrm>
            <a:off x="1579418" y="997527"/>
            <a:ext cx="1662546" cy="26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91495" y="695102"/>
            <a:ext cx="976229" cy="369332"/>
          </a:xfrm>
          <a:prstGeom prst="rect">
            <a:avLst/>
          </a:prstGeom>
        </p:spPr>
        <p:txBody>
          <a:bodyPr wrap="none">
            <a:spAutoFit/>
          </a:bodyPr>
          <a:lstStyle/>
          <a:p>
            <a:r>
              <a:rPr lang="en-US" sz="1800" b="1"/>
              <a:t>Freiburg</a:t>
            </a:r>
            <a:endParaRPr lang="en-US"/>
          </a:p>
        </p:txBody>
      </p:sp>
      <p:sp>
        <p:nvSpPr>
          <p:cNvPr id="8" name="Rectangle 7"/>
          <p:cNvSpPr/>
          <p:nvPr/>
        </p:nvSpPr>
        <p:spPr>
          <a:xfrm>
            <a:off x="7932864" y="2318450"/>
            <a:ext cx="792205" cy="338554"/>
          </a:xfrm>
          <a:prstGeom prst="rect">
            <a:avLst/>
          </a:prstGeom>
        </p:spPr>
        <p:txBody>
          <a:bodyPr wrap="none">
            <a:spAutoFit/>
          </a:bodyPr>
          <a:lstStyle/>
          <a:p>
            <a:r>
              <a:rPr lang="en-GB" sz="1600" b="1" dirty="0"/>
              <a:t>Malmö</a:t>
            </a:r>
            <a:endParaRPr lang="en-US" dirty="0"/>
          </a:p>
        </p:txBody>
      </p:sp>
    </p:spTree>
    <p:extLst>
      <p:ext uri="{BB962C8B-B14F-4D97-AF65-F5344CB8AC3E}">
        <p14:creationId xmlns:p14="http://schemas.microsoft.com/office/powerpoint/2010/main" val="1570956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90336"/>
            <a:ext cx="9144000" cy="381519"/>
          </a:xfrm>
        </p:spPr>
        <p:txBody>
          <a:bodyPr>
            <a:noAutofit/>
          </a:bodyPr>
          <a:lstStyle/>
          <a:p>
            <a:r>
              <a:rPr lang="en-GB" sz="1600" b="1" dirty="0">
                <a:solidFill>
                  <a:srgbClr val="FFFF00"/>
                </a:solidFill>
                <a:latin typeface="+mn-lt"/>
              </a:rPr>
              <a:t>Many Swedish cities have very good provision and performance on walking and cycling, but this seems to be primarily focussed in areas of higher urban densities and mixed land uses where </a:t>
            </a:r>
            <a:r>
              <a:rPr lang="en-GB" sz="1600" b="1">
                <a:solidFill>
                  <a:srgbClr val="FFFF00"/>
                </a:solidFill>
                <a:latin typeface="+mn-lt"/>
              </a:rPr>
              <a:t>trip making by foot and bike is high.</a:t>
            </a:r>
            <a:endParaRPr lang="en-US" sz="1600" dirty="0">
              <a:solidFill>
                <a:srgbClr val="FFFF00"/>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56" y="66498"/>
            <a:ext cx="4041939" cy="3031454"/>
          </a:xfrm>
          <a:prstGeom prst="rect">
            <a:avLst/>
          </a:prstGeom>
          <a:ln>
            <a:solidFill>
              <a:srgbClr val="FFFF0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114" y="66498"/>
            <a:ext cx="4041938" cy="3031454"/>
          </a:xfrm>
          <a:prstGeom prst="rect">
            <a:avLst/>
          </a:prstGeom>
          <a:ln>
            <a:solidFill>
              <a:srgbClr val="FFFF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756" y="3168117"/>
            <a:ext cx="4041940" cy="2945301"/>
          </a:xfrm>
          <a:prstGeom prst="rect">
            <a:avLst/>
          </a:prstGeom>
          <a:ln>
            <a:solidFill>
              <a:srgbClr val="FFFF00"/>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5114" y="3168116"/>
            <a:ext cx="4041938" cy="2941739"/>
          </a:xfrm>
          <a:prstGeom prst="rect">
            <a:avLst/>
          </a:prstGeom>
          <a:ln>
            <a:solidFill>
              <a:srgbClr val="FFFF00"/>
            </a:solidFill>
          </a:ln>
        </p:spPr>
      </p:pic>
    </p:spTree>
    <p:extLst>
      <p:ext uri="{BB962C8B-B14F-4D97-AF65-F5344CB8AC3E}">
        <p14:creationId xmlns:p14="http://schemas.microsoft.com/office/powerpoint/2010/main" val="700892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1799" y="77927"/>
            <a:ext cx="8799884" cy="5943251"/>
          </a:xfrm>
          <a:prstGeom prst="rect">
            <a:avLst/>
          </a:prstGeom>
        </p:spPr>
      </p:pic>
      <p:sp>
        <p:nvSpPr>
          <p:cNvPr id="3" name="Title 1"/>
          <p:cNvSpPr>
            <a:spLocks noGrp="1"/>
          </p:cNvSpPr>
          <p:nvPr>
            <p:ph type="ctrTitle"/>
          </p:nvPr>
        </p:nvSpPr>
        <p:spPr>
          <a:xfrm>
            <a:off x="0" y="6095988"/>
            <a:ext cx="9144000" cy="734302"/>
          </a:xfrm>
        </p:spPr>
        <p:txBody>
          <a:bodyPr>
            <a:noAutofit/>
          </a:bodyPr>
          <a:lstStyle/>
          <a:p>
            <a:r>
              <a:rPr lang="en-US" sz="1600" b="1" dirty="0">
                <a:solidFill>
                  <a:srgbClr val="FFFF00"/>
                </a:solidFill>
                <a:latin typeface="+mn-lt"/>
              </a:rPr>
              <a:t>Swedish cities lead the world in having amongst the lowest total transport emissions per capita averaging 17 kg per capita (US 185 kg). Jönköping is highest with 26 kg and Uppsala lowest with 9 kg! Freiburg is also low (24 kg). Other cities will have reduced since 2005 but almost certainly not to Swedish levels.</a:t>
            </a:r>
          </a:p>
        </p:txBody>
      </p:sp>
    </p:spTree>
    <p:extLst>
      <p:ext uri="{BB962C8B-B14F-4D97-AF65-F5344CB8AC3E}">
        <p14:creationId xmlns:p14="http://schemas.microsoft.com/office/powerpoint/2010/main" val="342200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9242" y="5970492"/>
            <a:ext cx="7952815" cy="760226"/>
          </a:xfrm>
        </p:spPr>
        <p:txBody>
          <a:bodyPr>
            <a:noAutofit/>
          </a:bodyPr>
          <a:lstStyle/>
          <a:p>
            <a:r>
              <a:rPr lang="en-GB" sz="1800" b="1" dirty="0">
                <a:solidFill>
                  <a:srgbClr val="FFFF00"/>
                </a:solidFill>
                <a:latin typeface="+mn-lt"/>
              </a:rPr>
              <a:t>Generally good air quality in Swedish cities is due at least in part to these comparatively very low transport emissions.</a:t>
            </a:r>
            <a:endParaRPr lang="en-US" sz="1800" dirty="0">
              <a:solidFill>
                <a:srgbClr val="FFFF00"/>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42" y="202278"/>
            <a:ext cx="7855533" cy="5891650"/>
          </a:xfrm>
          <a:prstGeom prst="rect">
            <a:avLst/>
          </a:prstGeom>
          <a:ln>
            <a:solidFill>
              <a:srgbClr val="FFFF00"/>
            </a:solidFill>
          </a:ln>
        </p:spPr>
      </p:pic>
    </p:spTree>
    <p:extLst>
      <p:ext uri="{BB962C8B-B14F-4D97-AF65-F5344CB8AC3E}">
        <p14:creationId xmlns:p14="http://schemas.microsoft.com/office/powerpoint/2010/main" val="1153582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7291" y="132921"/>
            <a:ext cx="8893706" cy="546842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121" y="1077875"/>
            <a:ext cx="2981496" cy="2236123"/>
          </a:xfrm>
          <a:prstGeom prst="rect">
            <a:avLst/>
          </a:prstGeom>
          <a:ln>
            <a:solidFill>
              <a:schemeClr val="tx1"/>
            </a:solidFill>
          </a:ln>
        </p:spPr>
      </p:pic>
      <p:sp>
        <p:nvSpPr>
          <p:cNvPr id="4" name="Title 1"/>
          <p:cNvSpPr>
            <a:spLocks noGrp="1"/>
          </p:cNvSpPr>
          <p:nvPr>
            <p:ph type="ctrTitle"/>
          </p:nvPr>
        </p:nvSpPr>
        <p:spPr>
          <a:xfrm>
            <a:off x="0" y="5957438"/>
            <a:ext cx="9144000" cy="734302"/>
          </a:xfrm>
        </p:spPr>
        <p:txBody>
          <a:bodyPr>
            <a:noAutofit/>
          </a:bodyPr>
          <a:lstStyle/>
          <a:p>
            <a:r>
              <a:rPr lang="en-US" sz="1600" b="1" dirty="0">
                <a:solidFill>
                  <a:srgbClr val="FFFF00"/>
                </a:solidFill>
                <a:latin typeface="+mn-lt"/>
              </a:rPr>
              <a:t>Swedish cities lead the world in low transport deaths per 100,000 people (2.4) with the larger cities at 1.6 and the smaller cities double that at 3.3. The range is 4.5 in Jönköping and 0.7 in Linköping. Freiburg achieves a reasonably good result too, but is almost double the rate of death as in Swedish cities. A five-year moving average would be better to measure this factor to iron out fluctuations.</a:t>
            </a:r>
          </a:p>
        </p:txBody>
      </p:sp>
    </p:spTree>
    <p:extLst>
      <p:ext uri="{BB962C8B-B14F-4D97-AF65-F5344CB8AC3E}">
        <p14:creationId xmlns:p14="http://schemas.microsoft.com/office/powerpoint/2010/main" val="102017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9629" y="299721"/>
            <a:ext cx="8844742" cy="6250708"/>
          </a:xfrm>
          <a:prstGeom prst="rect">
            <a:avLst/>
          </a:prstGeom>
        </p:spPr>
      </p:pic>
      <p:sp>
        <p:nvSpPr>
          <p:cNvPr id="2" name="Title 1"/>
          <p:cNvSpPr>
            <a:spLocks noGrp="1"/>
          </p:cNvSpPr>
          <p:nvPr>
            <p:ph type="ctrTitle"/>
          </p:nvPr>
        </p:nvSpPr>
        <p:spPr>
          <a:xfrm>
            <a:off x="1729047" y="1647886"/>
            <a:ext cx="3474720" cy="962309"/>
          </a:xfrm>
        </p:spPr>
        <p:txBody>
          <a:bodyPr>
            <a:noAutofit/>
          </a:bodyPr>
          <a:lstStyle/>
          <a:p>
            <a:pPr algn="l"/>
            <a:r>
              <a:rPr lang="en-GB" sz="1800" b="1" dirty="0">
                <a:latin typeface="+mn-lt"/>
              </a:rPr>
              <a:t>The ten Swedish cities appear to be outliers in the general relationship between urban density and car use, having only moderate car dependence in the context of their overall comparatively lower densities.</a:t>
            </a:r>
            <a:endParaRPr lang="en-US" sz="1800" dirty="0">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770" y="1197032"/>
            <a:ext cx="3374968" cy="2531226"/>
          </a:xfrm>
          <a:prstGeom prst="rect">
            <a:avLst/>
          </a:prstGeom>
          <a:ln>
            <a:solidFill>
              <a:schemeClr val="tx1"/>
            </a:solidFill>
          </a:ln>
        </p:spPr>
      </p:pic>
      <p:sp>
        <p:nvSpPr>
          <p:cNvPr id="4" name="Oval 3"/>
          <p:cNvSpPr/>
          <p:nvPr/>
        </p:nvSpPr>
        <p:spPr>
          <a:xfrm>
            <a:off x="1230284" y="4222865"/>
            <a:ext cx="498763" cy="498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230284" y="5456385"/>
            <a:ext cx="1413163" cy="4290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t>The </a:t>
            </a:r>
            <a:r>
              <a:rPr lang="en-GB" sz="1800" b="1"/>
              <a:t>ten Swedish cities</a:t>
            </a:r>
            <a:endParaRPr lang="en-US" sz="1800" dirty="0"/>
          </a:p>
        </p:txBody>
      </p:sp>
      <p:sp>
        <p:nvSpPr>
          <p:cNvPr id="6" name="Up Arrow 5"/>
          <p:cNvSpPr/>
          <p:nvPr/>
        </p:nvSpPr>
        <p:spPr>
          <a:xfrm>
            <a:off x="1230284" y="4721628"/>
            <a:ext cx="249381" cy="365761"/>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502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2864" y="152400"/>
            <a:ext cx="7952815" cy="451842"/>
          </a:xfrm>
        </p:spPr>
        <p:txBody>
          <a:bodyPr>
            <a:noAutofit/>
          </a:bodyPr>
          <a:lstStyle/>
          <a:p>
            <a:r>
              <a:rPr lang="en-GB" sz="2400" b="1" dirty="0">
                <a:solidFill>
                  <a:srgbClr val="FFFF00"/>
                </a:solidFill>
                <a:latin typeface="+mn-lt"/>
              </a:rPr>
              <a:t>CONCLUSIONS: THE TEN SWEDISH CITIES AS A GROUP (1)</a:t>
            </a:r>
            <a:endParaRPr lang="en-US" sz="2400" dirty="0">
              <a:solidFill>
                <a:srgbClr val="FFFF00"/>
              </a:solidFill>
              <a:latin typeface="+mn-lt"/>
            </a:endParaRPr>
          </a:p>
        </p:txBody>
      </p:sp>
      <p:sp>
        <p:nvSpPr>
          <p:cNvPr id="5" name="TextBox 4"/>
          <p:cNvSpPr txBox="1"/>
          <p:nvPr/>
        </p:nvSpPr>
        <p:spPr>
          <a:xfrm>
            <a:off x="96982" y="728935"/>
            <a:ext cx="9047018" cy="5509200"/>
          </a:xfrm>
          <a:prstGeom prst="rect">
            <a:avLst/>
          </a:prstGeom>
          <a:noFill/>
        </p:spPr>
        <p:txBody>
          <a:bodyPr wrap="square" rtlCol="0">
            <a:spAutoFit/>
          </a:bodyPr>
          <a:lstStyle/>
          <a:p>
            <a:r>
              <a:rPr lang="en-US" sz="1600" dirty="0">
                <a:solidFill>
                  <a:schemeClr val="bg1"/>
                </a:solidFill>
              </a:rPr>
              <a:t>The ten Swedish cities form a unique group within the range of global cities. They present a number of interesting comparative results and indeed some paradoxical results:</a:t>
            </a:r>
            <a:endParaRPr lang="en-US" sz="1800" dirty="0">
              <a:solidFill>
                <a:schemeClr val="bg1"/>
              </a:solidFill>
            </a:endParaRPr>
          </a:p>
          <a:p>
            <a:r>
              <a:rPr lang="en-US" sz="1600" dirty="0">
                <a:solidFill>
                  <a:schemeClr val="bg1"/>
                </a:solidFill>
              </a:rPr>
              <a:t>• Swedish cities are significantly lower in density than other European cities and on average are a little above US and Australian large city densities.</a:t>
            </a:r>
          </a:p>
          <a:p>
            <a:r>
              <a:rPr lang="en-US" sz="1600" dirty="0">
                <a:solidFill>
                  <a:schemeClr val="bg1"/>
                </a:solidFill>
              </a:rPr>
              <a:t>• GDP per capita is significantly below other European cities (2005), but in 2015 was much higher than in Freiburg in Germany.</a:t>
            </a:r>
          </a:p>
          <a:p>
            <a:r>
              <a:rPr lang="en-US" sz="1600" dirty="0">
                <a:solidFill>
                  <a:schemeClr val="bg1"/>
                </a:solidFill>
              </a:rPr>
              <a:t>• Their car use is a bit above 1/2 Australian and 1/3 American levels and essentially the same as Freiburg (which is 2.7 times as dense) and their car ownership is 1/3 of the US and Australia.</a:t>
            </a:r>
          </a:p>
          <a:p>
            <a:r>
              <a:rPr lang="en-US" sz="1600" dirty="0">
                <a:solidFill>
                  <a:schemeClr val="bg1"/>
                </a:solidFill>
              </a:rPr>
              <a:t>• They are also still comparatively </a:t>
            </a:r>
            <a:r>
              <a:rPr lang="en-US" sz="1600" dirty="0" err="1">
                <a:solidFill>
                  <a:schemeClr val="bg1"/>
                </a:solidFill>
              </a:rPr>
              <a:t>centralised</a:t>
            </a:r>
            <a:r>
              <a:rPr lang="en-US" sz="1600" dirty="0">
                <a:solidFill>
                  <a:schemeClr val="bg1"/>
                </a:solidFill>
              </a:rPr>
              <a:t> in their CBD jobs (17.3% of total jobs), which assists transit and to a degree walking and cycling to work, especially in the smaller cities (c.f. 12.7%  Aust. and 8.2% US).</a:t>
            </a:r>
          </a:p>
          <a:p>
            <a:r>
              <a:rPr lang="en-US" sz="1600" dirty="0">
                <a:solidFill>
                  <a:schemeClr val="bg1"/>
                </a:solidFill>
              </a:rPr>
              <a:t>• They have very good transit route coverage for their low density, high provision of reserved transit rights-of-way, very good overall speed competitiveness with cars, a bit lower per capita levels of transit service (seat km) than European cities, but three times that of US cities.</a:t>
            </a:r>
          </a:p>
          <a:p>
            <a:r>
              <a:rPr lang="en-US" sz="1600" dirty="0">
                <a:solidFill>
                  <a:schemeClr val="bg1"/>
                </a:solidFill>
              </a:rPr>
              <a:t>• </a:t>
            </a:r>
            <a:r>
              <a:rPr lang="en-US" sz="1600" dirty="0" err="1">
                <a:solidFill>
                  <a:schemeClr val="bg1"/>
                </a:solidFill>
              </a:rPr>
              <a:t>Boardings</a:t>
            </a:r>
            <a:r>
              <a:rPr lang="en-US" sz="1600" dirty="0">
                <a:solidFill>
                  <a:schemeClr val="bg1"/>
                </a:solidFill>
              </a:rPr>
              <a:t> per capita on transit are, however, only 1/3 European cities but double that of lower density auto-dependent regions. Public transport PKT per capita compares better (2.5 times auto-cities) probably due to longer transit travel distances in low density areas.</a:t>
            </a:r>
          </a:p>
          <a:p>
            <a:r>
              <a:rPr lang="en-US" sz="1600" dirty="0">
                <a:solidFill>
                  <a:schemeClr val="bg1"/>
                </a:solidFill>
              </a:rPr>
              <a:t>• Rail </a:t>
            </a:r>
            <a:r>
              <a:rPr lang="en-US" sz="1600" dirty="0" err="1">
                <a:solidFill>
                  <a:schemeClr val="bg1"/>
                </a:solidFill>
              </a:rPr>
              <a:t>boardings</a:t>
            </a:r>
            <a:r>
              <a:rPr lang="en-US" sz="1600" dirty="0">
                <a:solidFill>
                  <a:schemeClr val="bg1"/>
                </a:solidFill>
              </a:rPr>
              <a:t> per capita (44) are 1/5 compared to other European cities (240) except in Stockholm (214).</a:t>
            </a:r>
          </a:p>
          <a:p>
            <a:r>
              <a:rPr lang="en-US" sz="1600" dirty="0">
                <a:solidFill>
                  <a:schemeClr val="bg1"/>
                </a:solidFill>
              </a:rPr>
              <a:t>• Public transport </a:t>
            </a:r>
            <a:r>
              <a:rPr lang="en-US" sz="1600" dirty="0" err="1">
                <a:solidFill>
                  <a:schemeClr val="bg1"/>
                </a:solidFill>
              </a:rPr>
              <a:t>farebox</a:t>
            </a:r>
            <a:r>
              <a:rPr lang="en-US" sz="1600" dirty="0">
                <a:solidFill>
                  <a:schemeClr val="bg1"/>
                </a:solidFill>
              </a:rPr>
              <a:t> revenue and costs per passenger km are comparable to other cities around the world, but overall their cost recovery ratio (43%) is less than other European cities (60%), but better than US and AUS cities (34%). This aligns with their comparative public transport use.</a:t>
            </a:r>
          </a:p>
          <a:p>
            <a:r>
              <a:rPr lang="en-US" sz="1600" dirty="0">
                <a:solidFill>
                  <a:schemeClr val="bg1"/>
                </a:solidFill>
              </a:rPr>
              <a:t>• Swedish cities on average spend less of their metropolitan GDPs on public transport operating costs (1.05%) compared to other European cities (1.50%), but significantly more than in the US or Canada.</a:t>
            </a:r>
          </a:p>
        </p:txBody>
      </p:sp>
    </p:spTree>
    <p:extLst>
      <p:ext uri="{BB962C8B-B14F-4D97-AF65-F5344CB8AC3E}">
        <p14:creationId xmlns:p14="http://schemas.microsoft.com/office/powerpoint/2010/main" val="198548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2864" y="-280681"/>
            <a:ext cx="7952815" cy="760226"/>
          </a:xfrm>
        </p:spPr>
        <p:txBody>
          <a:bodyPr>
            <a:noAutofit/>
          </a:bodyPr>
          <a:lstStyle/>
          <a:p>
            <a:r>
              <a:rPr lang="en-GB" sz="2400" b="1" dirty="0">
                <a:solidFill>
                  <a:srgbClr val="FFFF00"/>
                </a:solidFill>
                <a:latin typeface="+mn-lt"/>
              </a:rPr>
              <a:t>CONCLUSIONS: THE TEN SWEDISH CITIES AS A GROUP (2)</a:t>
            </a:r>
            <a:endParaRPr lang="en-US" sz="2400" dirty="0">
              <a:solidFill>
                <a:srgbClr val="FFFF00"/>
              </a:solidFill>
              <a:latin typeface="+mn-lt"/>
            </a:endParaRPr>
          </a:p>
        </p:txBody>
      </p:sp>
      <p:sp>
        <p:nvSpPr>
          <p:cNvPr id="5" name="TextBox 4"/>
          <p:cNvSpPr txBox="1"/>
          <p:nvPr/>
        </p:nvSpPr>
        <p:spPr>
          <a:xfrm>
            <a:off x="96982" y="382560"/>
            <a:ext cx="9047018" cy="6463308"/>
          </a:xfrm>
          <a:prstGeom prst="rect">
            <a:avLst/>
          </a:prstGeom>
          <a:noFill/>
        </p:spPr>
        <p:txBody>
          <a:bodyPr wrap="square" rtlCol="0">
            <a:spAutoFit/>
          </a:bodyPr>
          <a:lstStyle/>
          <a:p>
            <a:r>
              <a:rPr lang="en-US" sz="1800" dirty="0">
                <a:solidFill>
                  <a:schemeClr val="bg1"/>
                </a:solidFill>
              </a:rPr>
              <a:t>• Walking and cycling is on average very healthy (30.0% of daily trips) considering their lower density (US, CAD and AUS cities averages 11.7%). This appears mainly due to smaller size and significant areas of walking and transit city fabric with higher densities and mixed land use, despite overall lower density.</a:t>
            </a:r>
          </a:p>
          <a:p>
            <a:r>
              <a:rPr lang="en-US" sz="1800" dirty="0">
                <a:solidFill>
                  <a:schemeClr val="bg1"/>
                </a:solidFill>
              </a:rPr>
              <a:t>• Freeway supply is very high (e.g. 3.8 times Freiburg), which may also help to explain the relatively high bus average speeds (30.3 km/h) compared to all other cities (21.5 km/h). This in one way assists transit competitiveness, but in another works against it.</a:t>
            </a:r>
          </a:p>
          <a:p>
            <a:r>
              <a:rPr lang="en-US" sz="1800" dirty="0">
                <a:solidFill>
                  <a:schemeClr val="bg1"/>
                </a:solidFill>
              </a:rPr>
              <a:t>• Working somewhat against auto-dependence and in </a:t>
            </a:r>
            <a:r>
              <a:rPr lang="en-US" sz="1800" dirty="0" err="1">
                <a:solidFill>
                  <a:schemeClr val="bg1"/>
                </a:solidFill>
              </a:rPr>
              <a:t>favour</a:t>
            </a:r>
            <a:r>
              <a:rPr lang="en-US" sz="1800" dirty="0">
                <a:solidFill>
                  <a:schemeClr val="bg1"/>
                </a:solidFill>
              </a:rPr>
              <a:t> of transit, walking and cycling, Swedish cities have moderate parking in their CBDs (289/1000 jobs c.f. US 487/1000), but 16% higher than other European cities.</a:t>
            </a:r>
          </a:p>
          <a:p>
            <a:r>
              <a:rPr lang="en-US" sz="1800" dirty="0">
                <a:solidFill>
                  <a:schemeClr val="bg1"/>
                </a:solidFill>
              </a:rPr>
              <a:t>• Transport deaths per 100,000 and transport emissions per capita are the lowest in the global sample.</a:t>
            </a:r>
          </a:p>
          <a:p>
            <a:r>
              <a:rPr lang="en-US" sz="1800" dirty="0">
                <a:solidFill>
                  <a:schemeClr val="bg1"/>
                </a:solidFill>
              </a:rPr>
              <a:t>• A priority for Swedish cities would be to limit low density urban expansion, especially in the smaller cities and increase densities and mixed land uses, mainly through more Transit-Oriented Development (TOD), especially around rail stations (like in Stockholm) and major bus terminals </a:t>
            </a:r>
          </a:p>
          <a:p>
            <a:r>
              <a:rPr lang="en-US" sz="1800" dirty="0">
                <a:solidFill>
                  <a:schemeClr val="bg1"/>
                </a:solidFill>
              </a:rPr>
              <a:t>• Another key need is to increase the amount of rail and rail usage to bolster transit effectiveness (in combination with the TOD, this could include radial and circular Light Rail services to develop more transit-oriented urban forms). New rail in high density areas.</a:t>
            </a:r>
          </a:p>
          <a:p>
            <a:r>
              <a:rPr lang="en-US" sz="1800" dirty="0">
                <a:solidFill>
                  <a:schemeClr val="bg1"/>
                </a:solidFill>
              </a:rPr>
              <a:t>• Swedish cities should build on their already good walking and cycling performance by aggressively providing as much high quality infrastructure, integration with buses and trains and further protection and incentives for these modes.</a:t>
            </a:r>
          </a:p>
          <a:p>
            <a:r>
              <a:rPr lang="en-US" sz="1800" dirty="0">
                <a:solidFill>
                  <a:schemeClr val="bg1"/>
                </a:solidFill>
              </a:rPr>
              <a:t>• Finally, Swedish cities need to stop building any freeways and consider even removing some.</a:t>
            </a:r>
          </a:p>
        </p:txBody>
      </p:sp>
    </p:spTree>
    <p:extLst>
      <p:ext uri="{BB962C8B-B14F-4D97-AF65-F5344CB8AC3E}">
        <p14:creationId xmlns:p14="http://schemas.microsoft.com/office/powerpoint/2010/main" val="3561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143435" y="0"/>
            <a:ext cx="8857130" cy="448891"/>
          </a:xfrm>
        </p:spPr>
        <p:txBody>
          <a:bodyPr>
            <a:noAutofit/>
          </a:bodyPr>
          <a:lstStyle/>
          <a:p>
            <a:r>
              <a:rPr lang="en-GB" sz="2000" b="1" dirty="0">
                <a:solidFill>
                  <a:srgbClr val="FF0000"/>
                </a:solidFill>
                <a:latin typeface="+mn-lt"/>
              </a:rPr>
              <a:t>DEFINITIONS OF SWEDISH CITIES AND FREIBURG IM BREISGAU</a:t>
            </a:r>
            <a:endParaRPr lang="en-US" sz="2000" dirty="0">
              <a:solidFill>
                <a:srgbClr val="FF0000"/>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305" y="448890"/>
            <a:ext cx="5137266" cy="6409109"/>
          </a:xfrm>
          <a:prstGeom prst="rect">
            <a:avLst/>
          </a:prstGeom>
        </p:spPr>
      </p:pic>
      <p:sp>
        <p:nvSpPr>
          <p:cNvPr id="4" name="Rectangle 3"/>
          <p:cNvSpPr/>
          <p:nvPr/>
        </p:nvSpPr>
        <p:spPr>
          <a:xfrm>
            <a:off x="3560618" y="5929745"/>
            <a:ext cx="3604953" cy="8035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40377" y="5634239"/>
            <a:ext cx="5019707" cy="341632"/>
          </a:xfrm>
          <a:prstGeom prst="rect">
            <a:avLst/>
          </a:prstGeom>
          <a:noFill/>
        </p:spPr>
        <p:txBody>
          <a:bodyPr wrap="none" rtlCol="0">
            <a:spAutoFit/>
          </a:bodyPr>
          <a:lstStyle/>
          <a:p>
            <a:r>
              <a:rPr lang="en-US" sz="1600" b="1" dirty="0"/>
              <a:t>The five smaller Swedish cities plus Freiburg </a:t>
            </a:r>
            <a:r>
              <a:rPr lang="en-US" sz="1600" b="1" dirty="0" err="1"/>
              <a:t>im</a:t>
            </a:r>
            <a:r>
              <a:rPr lang="en-US" sz="1600" b="1" dirty="0"/>
              <a:t> </a:t>
            </a:r>
            <a:r>
              <a:rPr lang="en-US" sz="1600" b="1" dirty="0" err="1"/>
              <a:t>Breisgau</a:t>
            </a:r>
            <a:endParaRPr lang="en-US" sz="1600" b="1" dirty="0"/>
          </a:p>
        </p:txBody>
      </p:sp>
    </p:spTree>
    <p:extLst>
      <p:ext uri="{BB962C8B-B14F-4D97-AF65-F5344CB8AC3E}">
        <p14:creationId xmlns:p14="http://schemas.microsoft.com/office/powerpoint/2010/main" val="1073855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4074" y="-21677"/>
            <a:ext cx="8445609" cy="437984"/>
          </a:xfrm>
        </p:spPr>
        <p:txBody>
          <a:bodyPr>
            <a:noAutofit/>
          </a:bodyPr>
          <a:lstStyle/>
          <a:p>
            <a:r>
              <a:rPr lang="en-GB" sz="1800" b="1">
                <a:solidFill>
                  <a:srgbClr val="FFFF00"/>
                </a:solidFill>
                <a:latin typeface="+mn-lt"/>
              </a:rPr>
              <a:t>How Do </a:t>
            </a:r>
            <a:r>
              <a:rPr lang="en-GB" sz="1800" b="1" dirty="0">
                <a:solidFill>
                  <a:srgbClr val="FFFF00"/>
                </a:solidFill>
                <a:latin typeface="+mn-lt"/>
              </a:rPr>
              <a:t>T</a:t>
            </a:r>
            <a:r>
              <a:rPr lang="en-GB" sz="1800" b="1">
                <a:solidFill>
                  <a:srgbClr val="FFFF00"/>
                </a:solidFill>
                <a:latin typeface="+mn-lt"/>
              </a:rPr>
              <a:t>he </a:t>
            </a:r>
            <a:r>
              <a:rPr lang="en-GB" sz="1800" b="1" dirty="0">
                <a:solidFill>
                  <a:srgbClr val="FFFF00"/>
                </a:solidFill>
                <a:latin typeface="+mn-lt"/>
              </a:rPr>
              <a:t>Five Smaller </a:t>
            </a:r>
            <a:r>
              <a:rPr lang="en-GB" sz="1800" b="1">
                <a:solidFill>
                  <a:srgbClr val="FFFF00"/>
                </a:solidFill>
                <a:latin typeface="+mn-lt"/>
              </a:rPr>
              <a:t>Swedish Cities Differ From </a:t>
            </a:r>
            <a:r>
              <a:rPr lang="en-GB" sz="1800" b="1" dirty="0">
                <a:solidFill>
                  <a:srgbClr val="FFFF00"/>
                </a:solidFill>
                <a:latin typeface="+mn-lt"/>
              </a:rPr>
              <a:t>T</a:t>
            </a:r>
            <a:r>
              <a:rPr lang="en-GB" sz="1800" b="1">
                <a:solidFill>
                  <a:srgbClr val="FFFF00"/>
                </a:solidFill>
                <a:latin typeface="+mn-lt"/>
              </a:rPr>
              <a:t>he </a:t>
            </a:r>
            <a:r>
              <a:rPr lang="en-GB" sz="1800" b="1" dirty="0">
                <a:solidFill>
                  <a:srgbClr val="FFFF00"/>
                </a:solidFill>
                <a:latin typeface="+mn-lt"/>
              </a:rPr>
              <a:t>Five Larger Swedish cities?</a:t>
            </a:r>
            <a:endParaRPr lang="en-US" sz="1800" dirty="0">
              <a:solidFill>
                <a:srgbClr val="FFFF00"/>
              </a:solidFill>
              <a:latin typeface="+mn-lt"/>
            </a:endParaRPr>
          </a:p>
        </p:txBody>
      </p:sp>
      <p:sp>
        <p:nvSpPr>
          <p:cNvPr id="3" name="TextBox 2"/>
          <p:cNvSpPr txBox="1"/>
          <p:nvPr/>
        </p:nvSpPr>
        <p:spPr>
          <a:xfrm>
            <a:off x="159379" y="416307"/>
            <a:ext cx="9095457" cy="7478970"/>
          </a:xfrm>
          <a:prstGeom prst="rect">
            <a:avLst/>
          </a:prstGeom>
          <a:noFill/>
        </p:spPr>
        <p:txBody>
          <a:bodyPr wrap="square" rtlCol="0">
            <a:spAutoFit/>
          </a:bodyPr>
          <a:lstStyle/>
          <a:p>
            <a:r>
              <a:rPr lang="en-US" sz="1600" b="1" dirty="0">
                <a:solidFill>
                  <a:srgbClr val="FF0000"/>
                </a:solidFill>
              </a:rPr>
              <a:t>Smaller Swedish cities are quite similar to larger Swedish cities in that they:</a:t>
            </a:r>
          </a:p>
          <a:p>
            <a:r>
              <a:rPr lang="en-US" sz="1600" b="1" dirty="0">
                <a:solidFill>
                  <a:schemeClr val="bg1"/>
                </a:solidFill>
              </a:rPr>
              <a:t>• Are only 4% higher in car ownership and car use per capita and private transport energy use per capita</a:t>
            </a:r>
          </a:p>
          <a:p>
            <a:r>
              <a:rPr lang="en-US" sz="1600" b="1" dirty="0">
                <a:solidFill>
                  <a:schemeClr val="bg1"/>
                </a:solidFill>
              </a:rPr>
              <a:t>• Have similarly </a:t>
            </a:r>
            <a:r>
              <a:rPr lang="en-US" sz="1600" b="1" dirty="0" err="1">
                <a:solidFill>
                  <a:schemeClr val="bg1"/>
                </a:solidFill>
              </a:rPr>
              <a:t>centralised</a:t>
            </a:r>
            <a:r>
              <a:rPr lang="en-US" sz="1600" b="1" dirty="0">
                <a:solidFill>
                  <a:schemeClr val="bg1"/>
                </a:solidFill>
              </a:rPr>
              <a:t> work (18.3% of jobs in the CBD compared to 16.3%)</a:t>
            </a:r>
          </a:p>
          <a:p>
            <a:r>
              <a:rPr lang="en-US" sz="1600" b="1" dirty="0">
                <a:solidFill>
                  <a:schemeClr val="bg1"/>
                </a:solidFill>
              </a:rPr>
              <a:t>• Are a moderate 10% higher in freeway length per capita.</a:t>
            </a:r>
          </a:p>
          <a:p>
            <a:r>
              <a:rPr lang="en-US" sz="1600" b="1" dirty="0">
                <a:solidFill>
                  <a:schemeClr val="bg1"/>
                </a:solidFill>
              </a:rPr>
              <a:t>• Have a 10% inferior public transport speed ratio compared to cars</a:t>
            </a:r>
          </a:p>
          <a:p>
            <a:r>
              <a:rPr lang="en-US" sz="1600" b="1" dirty="0">
                <a:solidFill>
                  <a:schemeClr val="bg1"/>
                </a:solidFill>
              </a:rPr>
              <a:t>• Have a percentage of total </a:t>
            </a:r>
            <a:r>
              <a:rPr lang="en-US" sz="1600" b="1" dirty="0" err="1">
                <a:solidFill>
                  <a:schemeClr val="bg1"/>
                </a:solidFill>
              </a:rPr>
              <a:t>motorised</a:t>
            </a:r>
            <a:r>
              <a:rPr lang="en-US" sz="1600" b="1" dirty="0">
                <a:solidFill>
                  <a:schemeClr val="bg1"/>
                </a:solidFill>
              </a:rPr>
              <a:t> passenger km on public transport that is 21.5% c.f. 20.4%</a:t>
            </a:r>
          </a:p>
          <a:p>
            <a:r>
              <a:rPr lang="en-US" sz="1600" b="1" dirty="0">
                <a:solidFill>
                  <a:schemeClr val="bg1"/>
                </a:solidFill>
              </a:rPr>
              <a:t>• Have the same average </a:t>
            </a:r>
            <a:r>
              <a:rPr lang="en-US" sz="1600" b="1" dirty="0" err="1">
                <a:solidFill>
                  <a:schemeClr val="bg1"/>
                </a:solidFill>
              </a:rPr>
              <a:t>farebox</a:t>
            </a:r>
            <a:r>
              <a:rPr lang="en-US" sz="1600" b="1" dirty="0">
                <a:solidFill>
                  <a:schemeClr val="bg1"/>
                </a:solidFill>
              </a:rPr>
              <a:t> revenue passenger km</a:t>
            </a:r>
          </a:p>
          <a:p>
            <a:r>
              <a:rPr lang="en-US" sz="1600" b="1" dirty="0">
                <a:solidFill>
                  <a:schemeClr val="bg1"/>
                </a:solidFill>
              </a:rPr>
              <a:t>• Have a moderate 13% higher operating cost per PKT</a:t>
            </a:r>
          </a:p>
          <a:p>
            <a:r>
              <a:rPr lang="en-US" sz="1600" b="1" dirty="0">
                <a:solidFill>
                  <a:schemeClr val="bg1"/>
                </a:solidFill>
              </a:rPr>
              <a:t>• Have an operating cost recovery which is is 40% c.f. 46%</a:t>
            </a:r>
          </a:p>
          <a:p>
            <a:r>
              <a:rPr lang="en-US" sz="1600" b="1" dirty="0">
                <a:solidFill>
                  <a:schemeClr val="bg1"/>
                </a:solidFill>
              </a:rPr>
              <a:t>• Only 11% less transport emissions per capita</a:t>
            </a:r>
          </a:p>
          <a:p>
            <a:endParaRPr lang="en-US" sz="800" b="1" dirty="0">
              <a:solidFill>
                <a:schemeClr val="bg1"/>
              </a:solidFill>
            </a:endParaRPr>
          </a:p>
          <a:p>
            <a:r>
              <a:rPr lang="en-US" sz="1600" b="1" dirty="0">
                <a:solidFill>
                  <a:srgbClr val="FF0000"/>
                </a:solidFill>
              </a:rPr>
              <a:t>Smaller Swedish cities have interesting differences to the larger Swedish cities in that they:</a:t>
            </a:r>
          </a:p>
          <a:p>
            <a:r>
              <a:rPr lang="en-US" sz="1600" b="1" dirty="0">
                <a:solidFill>
                  <a:schemeClr val="bg1"/>
                </a:solidFill>
              </a:rPr>
              <a:t>• Have 30% lower density</a:t>
            </a:r>
          </a:p>
          <a:p>
            <a:r>
              <a:rPr lang="en-US" sz="1600" b="1" dirty="0">
                <a:solidFill>
                  <a:schemeClr val="bg1"/>
                </a:solidFill>
              </a:rPr>
              <a:t>• Are 18% less wealthy</a:t>
            </a:r>
          </a:p>
          <a:p>
            <a:r>
              <a:rPr lang="en-US" sz="1600" b="1" dirty="0">
                <a:solidFill>
                  <a:schemeClr val="bg1"/>
                </a:solidFill>
              </a:rPr>
              <a:t>• Have 35% more parking per 1000 CBD jobs</a:t>
            </a:r>
          </a:p>
          <a:p>
            <a:r>
              <a:rPr lang="en-US" sz="1600" b="1" dirty="0">
                <a:solidFill>
                  <a:schemeClr val="bg1"/>
                </a:solidFill>
              </a:rPr>
              <a:t>• Have 34% lower seat km of public transport service per capita</a:t>
            </a:r>
          </a:p>
          <a:p>
            <a:r>
              <a:rPr lang="en-US" sz="1600" b="1" dirty="0">
                <a:solidFill>
                  <a:schemeClr val="bg1"/>
                </a:solidFill>
              </a:rPr>
              <a:t>• Have only 9.3% of daily trips by public transport c.f. 19.4%</a:t>
            </a:r>
          </a:p>
          <a:p>
            <a:r>
              <a:rPr lang="en-US" sz="1600" b="1" dirty="0">
                <a:solidFill>
                  <a:schemeClr val="bg1"/>
                </a:solidFill>
              </a:rPr>
              <a:t>• Have 32.8% of daily trips by walking and cycling versus 27.1%</a:t>
            </a:r>
          </a:p>
          <a:p>
            <a:endParaRPr lang="en-US" sz="800" b="1" dirty="0">
              <a:solidFill>
                <a:schemeClr val="bg1"/>
              </a:solidFill>
            </a:endParaRPr>
          </a:p>
          <a:p>
            <a:r>
              <a:rPr lang="en-US" sz="1600" b="1" dirty="0">
                <a:solidFill>
                  <a:srgbClr val="FF0000"/>
                </a:solidFill>
              </a:rPr>
              <a:t>Smaller Swedish cities are greatly different from the larger Swedish cities in that they:</a:t>
            </a:r>
          </a:p>
          <a:p>
            <a:r>
              <a:rPr lang="en-US" sz="1600" b="1" dirty="0">
                <a:solidFill>
                  <a:schemeClr val="bg1"/>
                </a:solidFill>
              </a:rPr>
              <a:t>• Have 3.6 times more reserved public transport route per capita</a:t>
            </a:r>
          </a:p>
          <a:p>
            <a:r>
              <a:rPr lang="en-US" sz="1600" b="1" dirty="0">
                <a:solidFill>
                  <a:schemeClr val="bg1"/>
                </a:solidFill>
              </a:rPr>
              <a:t>• Have 4.7 times higher ratio of reserved public transport route compared to freeways</a:t>
            </a:r>
          </a:p>
          <a:p>
            <a:r>
              <a:rPr lang="en-US" sz="1600" b="1" dirty="0">
                <a:solidFill>
                  <a:schemeClr val="bg1"/>
                </a:solidFill>
              </a:rPr>
              <a:t>• Are 69% lower in public transport </a:t>
            </a:r>
            <a:r>
              <a:rPr lang="en-US" sz="1600" b="1" dirty="0" err="1">
                <a:solidFill>
                  <a:schemeClr val="bg1"/>
                </a:solidFill>
              </a:rPr>
              <a:t>boardings</a:t>
            </a:r>
            <a:r>
              <a:rPr lang="en-US" sz="1600" b="1" dirty="0">
                <a:solidFill>
                  <a:schemeClr val="bg1"/>
                </a:solidFill>
              </a:rPr>
              <a:t> per capita</a:t>
            </a:r>
          </a:p>
          <a:p>
            <a:r>
              <a:rPr lang="en-US" sz="1600" b="1" dirty="0">
                <a:solidFill>
                  <a:schemeClr val="bg1"/>
                </a:solidFill>
              </a:rPr>
              <a:t>• Have 89% less rail </a:t>
            </a:r>
            <a:r>
              <a:rPr lang="en-US" sz="1600" b="1" dirty="0" err="1">
                <a:solidFill>
                  <a:schemeClr val="bg1"/>
                </a:solidFill>
              </a:rPr>
              <a:t>boardings</a:t>
            </a:r>
            <a:r>
              <a:rPr lang="en-US" sz="1600" b="1" dirty="0">
                <a:solidFill>
                  <a:schemeClr val="bg1"/>
                </a:solidFill>
              </a:rPr>
              <a:t> per capita</a:t>
            </a:r>
          </a:p>
          <a:p>
            <a:r>
              <a:rPr lang="en-US" sz="1600" b="1" dirty="0">
                <a:solidFill>
                  <a:schemeClr val="bg1"/>
                </a:solidFill>
              </a:rPr>
              <a:t>• Are 45% less in their public transport passenger km per capita</a:t>
            </a:r>
          </a:p>
          <a:p>
            <a:r>
              <a:rPr lang="en-US" sz="1600" b="1" dirty="0">
                <a:solidFill>
                  <a:schemeClr val="bg1"/>
                </a:solidFill>
              </a:rPr>
              <a:t>• Have half as much of their GDP spent on public transport operating costs</a:t>
            </a:r>
          </a:p>
          <a:p>
            <a:r>
              <a:rPr lang="en-US" sz="1600" b="1" dirty="0">
                <a:solidFill>
                  <a:schemeClr val="bg1"/>
                </a:solidFill>
              </a:rPr>
              <a:t>• Are double in transport deaths per 100,000 persons (but still very low)</a:t>
            </a: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 Half as much of their GDP is spent on public transport operating </a:t>
            </a:r>
          </a:p>
          <a:p>
            <a:endParaRPr lang="en-US" sz="1600" b="1" dirty="0">
              <a:solidFill>
                <a:schemeClr val="bg1"/>
              </a:solidFill>
            </a:endParaRPr>
          </a:p>
        </p:txBody>
      </p:sp>
    </p:spTree>
    <p:extLst>
      <p:ext uri="{BB962C8B-B14F-4D97-AF65-F5344CB8AC3E}">
        <p14:creationId xmlns:p14="http://schemas.microsoft.com/office/powerpoint/2010/main" val="540678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6255" y="96287"/>
            <a:ext cx="8811491" cy="56291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455" y="1030778"/>
            <a:ext cx="2854036" cy="2140527"/>
          </a:xfrm>
          <a:prstGeom prst="rect">
            <a:avLst/>
          </a:prstGeom>
          <a:ln>
            <a:solidFill>
              <a:schemeClr val="tx1"/>
            </a:solidFill>
          </a:ln>
        </p:spPr>
      </p:pic>
      <p:sp>
        <p:nvSpPr>
          <p:cNvPr id="6" name="TextBox 5"/>
          <p:cNvSpPr txBox="1"/>
          <p:nvPr/>
        </p:nvSpPr>
        <p:spPr>
          <a:xfrm>
            <a:off x="166255" y="5742674"/>
            <a:ext cx="8894618" cy="1077218"/>
          </a:xfrm>
          <a:prstGeom prst="rect">
            <a:avLst/>
          </a:prstGeom>
          <a:noFill/>
        </p:spPr>
        <p:txBody>
          <a:bodyPr wrap="square" rtlCol="0">
            <a:spAutoFit/>
          </a:bodyPr>
          <a:lstStyle/>
          <a:p>
            <a:pPr algn="ctr"/>
            <a:r>
              <a:rPr lang="en-US" sz="1600" b="1" dirty="0">
                <a:solidFill>
                  <a:schemeClr val="bg1"/>
                </a:solidFill>
              </a:rPr>
              <a:t>Sweden’s largest five cities (referred to here as </a:t>
            </a:r>
            <a:r>
              <a:rPr lang="en-US" sz="1600" b="1" dirty="0">
                <a:solidFill>
                  <a:srgbClr val="FF0000"/>
                </a:solidFill>
              </a:rPr>
              <a:t>SWE LARGE 2015</a:t>
            </a:r>
            <a:r>
              <a:rPr lang="en-US" sz="1600" b="1" dirty="0">
                <a:solidFill>
                  <a:schemeClr val="bg1"/>
                </a:solidFill>
              </a:rPr>
              <a:t>) are 43% higher in density than the next five biggest cities (</a:t>
            </a:r>
            <a:r>
              <a:rPr lang="en-US" sz="1600" b="1" dirty="0">
                <a:solidFill>
                  <a:schemeClr val="accent2"/>
                </a:solidFill>
              </a:rPr>
              <a:t>SWE SMALL 2015</a:t>
            </a:r>
            <a:r>
              <a:rPr lang="en-US" sz="1600" b="1" dirty="0">
                <a:solidFill>
                  <a:schemeClr val="bg1"/>
                </a:solidFill>
              </a:rPr>
              <a:t>). However, this is only the difference between 20 and 14 persons per ha so all are in the lower density category, especially for European cities. </a:t>
            </a:r>
            <a:r>
              <a:rPr lang="en-US" sz="1600" b="1" dirty="0">
                <a:solidFill>
                  <a:schemeClr val="accent6"/>
                </a:solidFill>
              </a:rPr>
              <a:t>FREIBURG</a:t>
            </a:r>
            <a:r>
              <a:rPr lang="en-US" sz="1600" b="1" dirty="0">
                <a:solidFill>
                  <a:schemeClr val="bg1"/>
                </a:solidFill>
              </a:rPr>
              <a:t>, my benchmark small European cities is 46 per ha or 2.7 times denser than the average Swedish city.</a:t>
            </a:r>
          </a:p>
        </p:txBody>
      </p:sp>
    </p:spTree>
    <p:extLst>
      <p:ext uri="{BB962C8B-B14F-4D97-AF65-F5344CB8AC3E}">
        <p14:creationId xmlns:p14="http://schemas.microsoft.com/office/powerpoint/2010/main" val="758480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7000" y="5998134"/>
            <a:ext cx="9017000" cy="760226"/>
          </a:xfrm>
        </p:spPr>
        <p:txBody>
          <a:bodyPr>
            <a:noAutofit/>
          </a:bodyPr>
          <a:lstStyle/>
          <a:p>
            <a:r>
              <a:rPr lang="en-GB" sz="1600" b="1" dirty="0">
                <a:solidFill>
                  <a:srgbClr val="FFFF00"/>
                </a:solidFill>
                <a:latin typeface="+mn-lt"/>
              </a:rPr>
              <a:t>Swedish cities present a wide range of density which results in lower densities </a:t>
            </a:r>
            <a:br>
              <a:rPr lang="en-GB" sz="1600" b="1" dirty="0">
                <a:solidFill>
                  <a:srgbClr val="FFFF00"/>
                </a:solidFill>
                <a:latin typeface="+mn-lt"/>
              </a:rPr>
            </a:br>
            <a:r>
              <a:rPr lang="en-GB" sz="1600" b="1" dirty="0">
                <a:solidFill>
                  <a:srgbClr val="FFFF00"/>
                </a:solidFill>
                <a:latin typeface="+mn-lt"/>
              </a:rPr>
              <a:t>than typical European cities</a:t>
            </a:r>
            <a:endParaRPr lang="en-US" sz="1600" dirty="0">
              <a:solidFill>
                <a:srgbClr val="FFFF00"/>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65800"/>
            <a:ext cx="3949700" cy="2962275"/>
          </a:xfrm>
          <a:prstGeom prst="rect">
            <a:avLst/>
          </a:prstGeom>
          <a:ln>
            <a:solidFill>
              <a:srgbClr val="FFFF00"/>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169255"/>
            <a:ext cx="3945092" cy="2958819"/>
          </a:xfrm>
          <a:prstGeom prst="rect">
            <a:avLst/>
          </a:prstGeom>
          <a:ln>
            <a:solidFill>
              <a:srgbClr val="FFFF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700" y="3189238"/>
            <a:ext cx="3945092" cy="2958819"/>
          </a:xfrm>
          <a:prstGeom prst="rect">
            <a:avLst/>
          </a:prstGeom>
          <a:ln>
            <a:solidFill>
              <a:srgbClr val="FFFF00"/>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3189238"/>
            <a:ext cx="3949700" cy="2962275"/>
          </a:xfrm>
          <a:prstGeom prst="rect">
            <a:avLst/>
          </a:prstGeom>
          <a:ln>
            <a:solidFill>
              <a:srgbClr val="FFFF00"/>
            </a:solidFill>
          </a:ln>
        </p:spPr>
      </p:pic>
    </p:spTree>
    <p:extLst>
      <p:ext uri="{BB962C8B-B14F-4D97-AF65-F5344CB8AC3E}">
        <p14:creationId xmlns:p14="http://schemas.microsoft.com/office/powerpoint/2010/main" val="1251693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7584" y="71346"/>
            <a:ext cx="8794956" cy="6026428"/>
          </a:xfrm>
          <a:prstGeom prst="rect">
            <a:avLst/>
          </a:prstGeom>
        </p:spPr>
      </p:pic>
      <p:sp>
        <p:nvSpPr>
          <p:cNvPr id="3" name="Title 1"/>
          <p:cNvSpPr>
            <a:spLocks noGrp="1"/>
          </p:cNvSpPr>
          <p:nvPr>
            <p:ph type="ctrTitle"/>
          </p:nvPr>
        </p:nvSpPr>
        <p:spPr>
          <a:xfrm>
            <a:off x="0" y="6097774"/>
            <a:ext cx="9144000" cy="760226"/>
          </a:xfrm>
        </p:spPr>
        <p:txBody>
          <a:bodyPr>
            <a:noAutofit/>
          </a:bodyPr>
          <a:lstStyle/>
          <a:p>
            <a:r>
              <a:rPr lang="en-GB" sz="1600" b="1" dirty="0">
                <a:solidFill>
                  <a:srgbClr val="FFFF00"/>
                </a:solidFill>
                <a:latin typeface="+mn-lt"/>
              </a:rPr>
              <a:t>Swedish cities are comparatively centralised in work being very similar on average to European cities. The smaller cities are more centralised in work in their CBDs (18.3% of jobs) compared to the larger cities (16.3%) with little difference to Freiburg. The range is big (7.0% in Göteborg and 27.2% in Stockholm).</a:t>
            </a:r>
            <a:endParaRPr lang="en-US" sz="1600" dirty="0">
              <a:solidFill>
                <a:srgbClr val="FFFF00"/>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4728" y="900545"/>
            <a:ext cx="2382983" cy="1787238"/>
          </a:xfrm>
          <a:prstGeom prst="rect">
            <a:avLst/>
          </a:prstGeom>
          <a:ln>
            <a:solidFill>
              <a:schemeClr val="tx1"/>
            </a:solidFill>
          </a:ln>
        </p:spPr>
      </p:pic>
    </p:spTree>
    <p:extLst>
      <p:ext uri="{BB962C8B-B14F-4D97-AF65-F5344CB8AC3E}">
        <p14:creationId xmlns:p14="http://schemas.microsoft.com/office/powerpoint/2010/main" val="221416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5545"/>
            <a:ext cx="9144000" cy="374750"/>
          </a:xfrm>
        </p:spPr>
        <p:txBody>
          <a:bodyPr>
            <a:noAutofit/>
          </a:bodyPr>
          <a:lstStyle/>
          <a:p>
            <a:r>
              <a:rPr lang="en-GB" sz="1600" b="1" dirty="0">
                <a:solidFill>
                  <a:srgbClr val="FFFF00"/>
                </a:solidFill>
                <a:latin typeface="+mn-lt"/>
              </a:rPr>
              <a:t>High job centralisation, a focus on public transport. and low to moderate</a:t>
            </a:r>
            <a:br>
              <a:rPr lang="en-GB" sz="1600" b="1" dirty="0">
                <a:solidFill>
                  <a:srgbClr val="FFFF00"/>
                </a:solidFill>
                <a:latin typeface="+mn-lt"/>
              </a:rPr>
            </a:br>
            <a:r>
              <a:rPr lang="en-GB" sz="1600" b="1" dirty="0">
                <a:solidFill>
                  <a:srgbClr val="FFFF00"/>
                </a:solidFill>
                <a:latin typeface="+mn-lt"/>
              </a:rPr>
              <a:t> parking in the CBDs (next) encourages rather walkable urban fabrics.</a:t>
            </a:r>
            <a:endParaRPr lang="en-US" sz="1600" dirty="0">
              <a:solidFill>
                <a:srgbClr val="FFFF00"/>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937" y="83293"/>
            <a:ext cx="4097929" cy="3073446"/>
          </a:xfrm>
          <a:prstGeom prst="rect">
            <a:avLst/>
          </a:prstGeom>
          <a:ln>
            <a:solidFill>
              <a:srgbClr val="FFFF0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596" y="98787"/>
            <a:ext cx="4056611" cy="3057952"/>
          </a:xfrm>
          <a:prstGeom prst="rect">
            <a:avLst/>
          </a:prstGeom>
          <a:ln>
            <a:solidFill>
              <a:srgbClr val="FFFF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37" y="3222565"/>
            <a:ext cx="4097929" cy="3042459"/>
          </a:xfrm>
          <a:prstGeom prst="rect">
            <a:avLst/>
          </a:prstGeom>
          <a:ln>
            <a:solidFill>
              <a:srgbClr val="FFFF00"/>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2596" y="3222565"/>
            <a:ext cx="4056611" cy="3042459"/>
          </a:xfrm>
          <a:prstGeom prst="rect">
            <a:avLst/>
          </a:prstGeom>
          <a:ln>
            <a:solidFill>
              <a:srgbClr val="FFFF00"/>
            </a:solidFill>
          </a:ln>
        </p:spPr>
      </p:pic>
    </p:spTree>
    <p:extLst>
      <p:ext uri="{BB962C8B-B14F-4D97-AF65-F5344CB8AC3E}">
        <p14:creationId xmlns:p14="http://schemas.microsoft.com/office/powerpoint/2010/main" val="14074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653" y="87622"/>
            <a:ext cx="8813092" cy="5415413"/>
          </a:xfrm>
          <a:prstGeom prst="rect">
            <a:avLst/>
          </a:prstGeom>
        </p:spPr>
      </p:pic>
      <p:sp>
        <p:nvSpPr>
          <p:cNvPr id="4" name="TextBox 3"/>
          <p:cNvSpPr txBox="1"/>
          <p:nvPr/>
        </p:nvSpPr>
        <p:spPr>
          <a:xfrm>
            <a:off x="166255" y="5543174"/>
            <a:ext cx="8894618" cy="1323439"/>
          </a:xfrm>
          <a:prstGeom prst="rect">
            <a:avLst/>
          </a:prstGeom>
          <a:noFill/>
        </p:spPr>
        <p:txBody>
          <a:bodyPr wrap="square" rtlCol="0">
            <a:spAutoFit/>
          </a:bodyPr>
          <a:lstStyle/>
          <a:p>
            <a:pPr algn="ctr"/>
            <a:r>
              <a:rPr lang="en-US" sz="1600" b="1" dirty="0">
                <a:solidFill>
                  <a:schemeClr val="bg1"/>
                </a:solidFill>
              </a:rPr>
              <a:t>Sweden’s largest five cities are 21% higher in GDP per capita than the  five smaller cities. However, the average GDP per capita in 2015 ($33,197 – 1995 US dollars) of these ten Swedish cities is significantly below the 2005 GDP per capita of European cities ($38,683), which would have grown. They were in 2015, however, some 29% more wealthy than Freiburg in Germany, the benchmark small city used here. Stockholm and Göteborg stand out as the wealthiest Swedish cities.</a:t>
            </a:r>
          </a:p>
        </p:txBody>
      </p:sp>
    </p:spTree>
    <p:extLst>
      <p:ext uri="{BB962C8B-B14F-4D97-AF65-F5344CB8AC3E}">
        <p14:creationId xmlns:p14="http://schemas.microsoft.com/office/powerpoint/2010/main" val="18703950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2976</TotalTime>
  <Words>3234</Words>
  <Application>Microsoft Office PowerPoint</Application>
  <PresentationFormat>Bildspel på skärmen (4:3)</PresentationFormat>
  <Paragraphs>96</Paragraphs>
  <Slides>40</Slides>
  <Notes>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40</vt:i4>
      </vt:variant>
    </vt:vector>
  </HeadingPairs>
  <TitlesOfParts>
    <vt:vector size="44" baseType="lpstr">
      <vt:lpstr>Arial</vt:lpstr>
      <vt:lpstr>Calibri</vt:lpstr>
      <vt:lpstr>Calibri Light</vt:lpstr>
      <vt:lpstr>Office Theme</vt:lpstr>
      <vt:lpstr>PowerPoint-presentation</vt:lpstr>
      <vt:lpstr>Sustainable Mobility in Ten Swedish Cities: A Comparative International Assessment of Urban Transport Indicators in Stockholm, Göteborg, Malmö, Linköping, Helsingborg, Uppsala, Örebro, Västerås, Jönköping, Umeå (and Freiburg im Breisgau, Germany)  Results from two K2 Funded Small Research Grants</vt:lpstr>
      <vt:lpstr>DATA COLLECTED</vt:lpstr>
      <vt:lpstr>DEFINITIONS OF SWEDISH CITIES AND FREIBURG IM BREISGAU</vt:lpstr>
      <vt:lpstr>PowerPoint-presentation</vt:lpstr>
      <vt:lpstr>Swedish cities present a wide range of density which results in lower densities  than typical European cities</vt:lpstr>
      <vt:lpstr>Swedish cities are comparatively centralised in work being very similar on average to European cities. The smaller cities are more centralised in work in their CBDs (18.3% of jobs) compared to the larger cities (16.3%) with little difference to Freiburg. The range is big (7.0% in Göteborg and 27.2% in Stockholm).</vt:lpstr>
      <vt:lpstr>High job centralisation, a focus on public transport. and low to moderate  parking in the CBDs (next) encourages rather walkable urban fabrics.</vt:lpstr>
      <vt:lpstr>PowerPoint-presentation</vt:lpstr>
      <vt:lpstr>Some parts of Swedish cities given an impression of considerable car orientation, but hard data tells a more nuanced story and urban car orientation in Sweden is often offset with good public transport features and some relatively good non-motorised performance.</vt:lpstr>
      <vt:lpstr>PowerPoint-presentation</vt:lpstr>
      <vt:lpstr>But sometimes impressions of car orientation in Sweden can be correct, as is the case with freeway availability.</vt:lpstr>
      <vt:lpstr>Swedish cities are generously endowed with freeways, some 55% higher length per person than in US cities. The smaller cities are even higher than the larger cities. On average, Swedish cities have almost 4 times more freeway length per capita than in Freiburg and this cannot all be accounted for by their lower density than in Freiburg (Freiburg is 2.3 times as dense).</vt:lpstr>
      <vt:lpstr>Car passenger kilometres per capita in Swedish cities in 2015 are quite moderate, despite low urban densities and lots of freeway. As a result, energy use in private transport is also comparatively low.   Smaller cities have only 4% higher car use than the larger cities, but car use ranges from 6,131 PKT (Uppsala) to 7,902 (Jönköping). On average, Swedish cities are virtually identical to other European cities in car use in 2005 (including car use in Freiburg).</vt:lpstr>
      <vt:lpstr>Swedish cities are low to moderate in CBD parking availability and on average are only 16% higher than their European counterparts. But parking is much more limited in the larger cities 246 per 1000 CBD jobs, compared to 332 in the smaller cities (35% more). Freiburg is in the middle with 271. The range is very large (Stockholm 125 per 1000 jobs and Västerås with 501 or similar to US cities).</vt:lpstr>
      <vt:lpstr>Although Swedish cities are generally comparatively low in parking in their CBDs, many parts of Swedish cities are very well equipped with parking (e.g. Malmö West Harbour, even if some of this parking will ultimately disappear due to new construction) .</vt:lpstr>
      <vt:lpstr>Reserved PT route in Swedish cities is dominated by rail with very low provision of bus lanes. The smaller cities have some 3.6 times more public transport reserved route per capita than the larger cities and overall Swedish cities have some 2.4 times more reserved route per capita than European cities in 2005. The range is massive from 1,878 m/1000 persons in Umeå to 222 in Malmö (8-fold difference).</vt:lpstr>
      <vt:lpstr>Reserved public transport route, especially rail, is important for competing with the car in speed terms and encouraging public transport use.</vt:lpstr>
      <vt:lpstr>Swedish cities have 41% less PT reserved route compared to freeways than other European cities because their freeway provision is so high. Freiburg has 19.1 times more reserved PT route than freeways, whereas Swedish cities have only 3.3. The small cities have almost a 5 times higher ratio than the larger cities.</vt:lpstr>
      <vt:lpstr>Swedish cities have a healthy relationship between overall average speed of public transport compared to cars (0.93 or very similar speeds). Larger cities (0.98) are better in this item due to more rail and slower car speeds than the smaller cities (0.88 speed ratio). But Freiburg’s public transport speed exceeds road traffic speed by a factor of 1.07. There is a big range in Sweden from 1.27 in Linköping to 0.71 in Örebro.</vt:lpstr>
      <vt:lpstr>Regional rail in these ten Swedish cities has an overall average speed of 80.5 km/h, which competes very well with cars for many trips (42.6 km/h) and is higher than in virtually all other cities with comparable rail services (probably because stops are fewer, due to low densities).</vt:lpstr>
      <vt:lpstr>Swedish cities have overall very healthy levels of PT service in terms of seat kilometres offered. On average they are a bit less than European cities as a whole (7% less), but  much higher than in Freiburg. However, the larger Swedish cities exceed the European levels (13% more) while the smaller ones are 26% lower than the European cites.</vt:lpstr>
      <vt:lpstr>Use of public transport in Swedish cities is mediocre in boardings per capita (1/3 of the European average). In this factor there is a stark difference between the larger Swedish cities (195 per capita) and the smaller cities (61 per capita), which is less than the US level. Freiburg on the other hand is almost the same as the larger Swedish cities (192 per capita). Four of the five small cities are below the US average.</vt:lpstr>
      <vt:lpstr>Stockholm has the highest boardings per capita of all Swedish cities (359 per capita) due to its strong rail orientation and land use integration. This needs to be a priority in other Swedish cities. Örebro has a tiny 39 boardings per capita and is amongst the worst of the US cities!</vt:lpstr>
      <vt:lpstr>Use of rail (boardings) in Swedish cities is very low (44 boardings per capita) compared to Europe (240 per capita). The larger cities have 80 but the smaller Swedish cities have 9 rail boardings per capita, way below even the US at 28. Freiburg, the small city benchmark here has 144 rail boardings per capita!</vt:lpstr>
      <vt:lpstr>Many parts of Swedish cities have dense urbanism, but not all are connected to competitive rail services - for example, the West Harbour and other older parts of Malmö.</vt:lpstr>
      <vt:lpstr>PT use in passenger km (PKT) is more competitive in Swedish cities due to the long trip distances especially by rail, but still nowhere near average European levels (38% lower). But in PKT, Swedish cities are 2.4 times higher than US cities. Larger Swedish cities are much better, while the small Swedish cities have only a bit over 50% of the PKT per capita by public transport of the larger Swedish cities.</vt:lpstr>
      <vt:lpstr>As a percentage of all daily trips, Swedish cities overall are over 2.5 times better in public transport than US cities, while the larger ones are over 3.5 times better. The smaller cities do badly at only 9.3% compared to 19.4% in the larger cities. Likewise, Freiburg achieves only 16.0%. Stockholm at 31.6% is the best Swedish city, while Västerås at 6.7% is the worst.</vt:lpstr>
      <vt:lpstr>What do cities collect per passenger km from the farebox? Mostly this factor ranges between about 8 and 10 US cents (US$1995) per PKT, with all the averages for Swedish cities sitting right in the middle at 9 cents per PKT and Freiburg at 8 cents. Örebro strangely raises 17 cents per PKT and Västerås only 6 cents, so there is some significant variation in Sweden.</vt:lpstr>
      <vt:lpstr>Operating costs per PKT are less consistent, but the averages for small, larger and all Swedish cities are similar (23 to 26 cents per PKT) and are mostly in line with operating costs in all other parts of the world. Freiburg’s costs are significantly lower. Örebro again stands out with very high costs per PKT (48 cents per PKT) and Umeå is low (17 cents).</vt:lpstr>
      <vt:lpstr>Cost recovery from the farebox has a massive range across the world with Swedish cities averaging 43% (46% in the larger cities and 40% in the smaller cities). This is significantly below the European average in 2005 of 60%, though Stockholm recovers 64%. The lowest recovery is Helsingborg 33% or very close to the US level of 31%.</vt:lpstr>
      <vt:lpstr>Swedish cities clearly distinguish themselves from US cities in walking and cycling, having 30.0% of their daily trips by NMM or over three times more. The smaller cities are 32.8% and the larger are 27.1%. Freiburg, however, is a walking and cycling capital with 63% of daily trips! The density factor is clearly at work here. Jönköping is the worst of the Swedish cities with 21.2% while Uppsala is the best with 46.8%!</vt:lpstr>
      <vt:lpstr>Many Swedish cities have very good provision and performance on walking and cycling, but this seems to be primarily focussed in areas of higher urban densities and mixed land uses where trip making by foot and bike is high.</vt:lpstr>
      <vt:lpstr>Swedish cities lead the world in having amongst the lowest total transport emissions per capita averaging 17 kg per capita (US 185 kg). Jönköping is highest with 26 kg and Uppsala lowest with 9 kg! Freiburg is also low (24 kg). Other cities will have reduced since 2005 but almost certainly not to Swedish levels.</vt:lpstr>
      <vt:lpstr>Generally good air quality in Swedish cities is due at least in part to these comparatively very low transport emissions.</vt:lpstr>
      <vt:lpstr>Swedish cities lead the world in low transport deaths per 100,000 people (2.4) with the larger cities at 1.6 and the smaller cities double that at 3.3. The range is 4.5 in Jönköping and 0.7 in Linköping. Freiburg achieves a reasonably good result too, but is almost double the rate of death as in Swedish cities. A five-year moving average would be better to measure this factor to iron out fluctuations.</vt:lpstr>
      <vt:lpstr>The ten Swedish cities appear to be outliers in the general relationship between urban density and car use, having only moderate car dependence in the context of their overall comparatively lower densities.</vt:lpstr>
      <vt:lpstr>CONCLUSIONS: THE TEN SWEDISH CITIES AS A GROUP (1)</vt:lpstr>
      <vt:lpstr>CONCLUSIONS: THE TEN SWEDISH CITIES AS A GROUP (2)</vt:lpstr>
      <vt:lpstr>How Do The Five Smaller Swedish Cities Differ From The Five Larger Swedish cities?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Kenworthy</dc:creator>
  <cp:lastModifiedBy>Hanna Holm</cp:lastModifiedBy>
  <cp:revision>186</cp:revision>
  <dcterms:created xsi:type="dcterms:W3CDTF">2019-02-05T10:51:52Z</dcterms:created>
  <dcterms:modified xsi:type="dcterms:W3CDTF">2020-04-24T09:33:19Z</dcterms:modified>
</cp:coreProperties>
</file>