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2" r:id="rId4"/>
    <p:sldId id="264" r:id="rId5"/>
    <p:sldId id="265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272"/>
    <a:srgbClr val="F8B51B"/>
    <a:srgbClr val="40A96D"/>
    <a:srgbClr val="FC2B07"/>
    <a:srgbClr val="359C9E"/>
    <a:srgbClr val="F17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1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DC9FD-14EE-5141-8189-CCA9C53A5AC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2D62B-E72E-CD4C-A976-0E58687D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46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7569"/>
            <a:ext cx="7772400" cy="914564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7883"/>
            <a:ext cx="6400800" cy="64272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2651467"/>
            <a:ext cx="1876845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444455"/>
            <a:ext cx="9144000" cy="241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55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66311" y="1140961"/>
            <a:ext cx="3820489" cy="4114800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400" b="0" i="1">
                <a:solidFill>
                  <a:srgbClr val="359C9E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4315" y="1140961"/>
            <a:ext cx="373121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4866310" y="5427962"/>
            <a:ext cx="3820489" cy="26731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727272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68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57273" y="1361527"/>
            <a:ext cx="2229456" cy="22294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444455"/>
            <a:ext cx="9144000" cy="241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6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6749"/>
            <a:ext cx="8229600" cy="424941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1417638"/>
            <a:ext cx="914400" cy="0"/>
          </a:xfrm>
          <a:prstGeom prst="line">
            <a:avLst/>
          </a:prstGeom>
          <a:ln w="19050">
            <a:solidFill>
              <a:srgbClr val="F17E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56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Section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4429"/>
            <a:ext cx="82296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3633577" y="4259209"/>
            <a:ext cx="1876845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19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3131"/>
            <a:ext cx="4038600" cy="4373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3131"/>
            <a:ext cx="4038600" cy="4373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1417638"/>
            <a:ext cx="914400" cy="0"/>
          </a:xfrm>
          <a:prstGeom prst="line">
            <a:avLst/>
          </a:prstGeom>
          <a:ln w="19050">
            <a:solidFill>
              <a:srgbClr val="F17E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52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4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457200" y="1797723"/>
            <a:ext cx="8229600" cy="4024312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8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6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595880" y="1685704"/>
            <a:ext cx="6289692" cy="3742258"/>
          </a:xfrm>
        </p:spPr>
        <p:txBody>
          <a:bodyPr>
            <a:normAutofit/>
          </a:bodyPr>
          <a:lstStyle>
            <a:lvl1pPr marL="0" indent="0" algn="l">
              <a:buNone/>
              <a:defRPr sz="4800" b="0" i="1">
                <a:solidFill>
                  <a:srgbClr val="359C9E"/>
                </a:solidFill>
                <a:latin typeface="Times New Roman"/>
                <a:cs typeface="Times New Roman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1595880" y="5427962"/>
            <a:ext cx="6289692" cy="26731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727272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38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7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4" r:id="rId5"/>
    <p:sldLayoutId id="2147483655" r:id="rId6"/>
    <p:sldLayoutId id="2147483660" r:id="rId7"/>
    <p:sldLayoutId id="2147483656" r:id="rId8"/>
    <p:sldLayoutId id="2147483658" r:id="rId9"/>
    <p:sldLayoutId id="2147483657" r:id="rId10"/>
    <p:sldLayoutId id="2147483659" r:id="rId11"/>
  </p:sldLayoutIdLst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4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1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6490"/>
            <a:ext cx="7772400" cy="1925643"/>
          </a:xfrm>
        </p:spPr>
        <p:txBody>
          <a:bodyPr>
            <a:normAutofit fontScale="90000"/>
          </a:bodyPr>
          <a:lstStyle/>
          <a:p>
            <a:r>
              <a:rPr lang="sv-SE" dirty="0"/>
              <a:t>Livemap ”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see</a:t>
            </a:r>
            <a:r>
              <a:rPr lang="sv-SE" dirty="0"/>
              <a:t> is</a:t>
            </a:r>
            <a:br>
              <a:rPr lang="sv-SE" dirty="0"/>
            </a:br>
            <a:r>
              <a:rPr lang="sv-SE" dirty="0" err="1"/>
              <a:t>where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get”</a:t>
            </a:r>
            <a:br>
              <a:rPr lang="sv-SE" dirty="0"/>
            </a:br>
            <a:br>
              <a:rPr lang="sv-SE" dirty="0"/>
            </a:br>
            <a:r>
              <a:rPr lang="sv-SE" sz="2200" dirty="0"/>
              <a:t>Realtidskartor för kollektivtrafikresenärer</a:t>
            </a:r>
            <a:br>
              <a:rPr lang="sv-SE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7884"/>
            <a:ext cx="6400800" cy="914362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Joakim Dahlman, VTI</a:t>
            </a:r>
          </a:p>
          <a:p>
            <a:r>
              <a:rPr lang="sv-SE" dirty="0"/>
              <a:t>Forskningschef, Förare &amp; Fordon</a:t>
            </a:r>
          </a:p>
          <a:p>
            <a:r>
              <a:rPr lang="sv-SE" dirty="0"/>
              <a:t>031 750 2623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5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Syfte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3567"/>
            <a:ext cx="5197151" cy="4642596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Projektet undersöker om en </a:t>
            </a:r>
          </a:p>
          <a:p>
            <a:pPr marL="0" indent="0">
              <a:buNone/>
            </a:pPr>
            <a:r>
              <a:rPr lang="sv-SE" dirty="0"/>
              <a:t>realtidskarta (Livemap) kan </a:t>
            </a:r>
          </a:p>
          <a:p>
            <a:pPr marL="0" indent="0">
              <a:buNone/>
            </a:pPr>
            <a:r>
              <a:rPr lang="sv-SE" dirty="0"/>
              <a:t>förenkla &amp; förändra resenärers </a:t>
            </a:r>
          </a:p>
          <a:p>
            <a:pPr marL="0" indent="0">
              <a:buNone/>
            </a:pPr>
            <a:r>
              <a:rPr lang="sv-SE" dirty="0"/>
              <a:t>beslutsfattande vid kollektivt </a:t>
            </a:r>
          </a:p>
          <a:p>
            <a:pPr marL="0" indent="0">
              <a:buNone/>
            </a:pPr>
            <a:r>
              <a:rPr lang="sv-SE" dirty="0"/>
              <a:t>resande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3" descr="A1">
            <a:extLst>
              <a:ext uri="{FF2B5EF4-FFF2-40B4-BE49-F238E27FC236}">
                <a16:creationId xmlns:a16="http://schemas.microsoft.com/office/drawing/2014/main" id="{F9AF9635-7DD9-4808-A0FE-6ED9C4629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03475"/>
            <a:ext cx="3023046" cy="551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941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705"/>
          </a:xfrm>
        </p:spPr>
        <p:txBody>
          <a:bodyPr/>
          <a:lstStyle/>
          <a:p>
            <a:r>
              <a:rPr lang="sv-SE" dirty="0"/>
              <a:t>Vad är Livemap?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539551"/>
            <a:ext cx="8229600" cy="4586612"/>
          </a:xfrm>
        </p:spPr>
        <p:txBody>
          <a:bodyPr/>
          <a:lstStyle/>
          <a:p>
            <a:pPr marL="285750" lvl="0" indent="-28575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sv-SE" sz="1800" kern="0" dirty="0">
                <a:solidFill>
                  <a:srgbClr val="000000"/>
                </a:solidFill>
                <a:cs typeface="+mn-cs"/>
              </a:rPr>
              <a:t>En realtidskarta som visar alla kombinationer av resrutter som är möjliga, exempelvis de som kan nås från resenärens position</a:t>
            </a:r>
            <a:r>
              <a:rPr lang="en-US" sz="1800" kern="0" dirty="0">
                <a:solidFill>
                  <a:srgbClr val="000000"/>
                </a:solidFill>
                <a:cs typeface="+mn-cs"/>
              </a:rPr>
              <a:t>​</a:t>
            </a:r>
          </a:p>
          <a:p>
            <a:pPr marL="285750" lvl="0" indent="-28575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sv-SE" sz="1800" kern="0" dirty="0">
                <a:solidFill>
                  <a:srgbClr val="000000"/>
                </a:solidFill>
                <a:cs typeface="+mn-cs"/>
              </a:rPr>
              <a:t>En underliggande modell (s.k. geo-temporal selektion) för prediktion av fordonsrörelser kombinerar</a:t>
            </a:r>
            <a:r>
              <a:rPr lang="en-US" sz="1800" kern="0" dirty="0">
                <a:solidFill>
                  <a:srgbClr val="000000"/>
                </a:solidFill>
                <a:cs typeface="+mn-cs"/>
              </a:rPr>
              <a:t>​;</a:t>
            </a:r>
          </a:p>
          <a:p>
            <a:pPr marL="1462088" lvl="5" indent="-28575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sv-SE" sz="1800" kern="0" dirty="0">
                <a:solidFill>
                  <a:srgbClr val="000000"/>
                </a:solidFill>
                <a:latin typeface="Arial"/>
              </a:rPr>
              <a:t>realtidsinformation om fordonspositioner i kollektivtrafiken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​</a:t>
            </a:r>
          </a:p>
          <a:p>
            <a:pPr marL="1462088" lvl="5" indent="-28575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sv-SE" sz="1800" kern="0" dirty="0">
                <a:solidFill>
                  <a:srgbClr val="000000"/>
                </a:solidFill>
                <a:latin typeface="Arial"/>
              </a:rPr>
              <a:t>körvägar</a:t>
            </a:r>
            <a:r>
              <a:rPr lang="en-US" sz="1800" kern="0" dirty="0">
                <a:solidFill>
                  <a:srgbClr val="000000"/>
                </a:solidFill>
                <a:latin typeface="Arial"/>
              </a:rPr>
              <a:t>​</a:t>
            </a:r>
          </a:p>
          <a:p>
            <a:pPr marL="1462088" lvl="5" indent="-28575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sv-SE" sz="1800" kern="0" dirty="0">
                <a:solidFill>
                  <a:srgbClr val="000000"/>
                </a:solidFill>
                <a:latin typeface="Arial"/>
              </a:rPr>
              <a:t>tidtabells- och avvikelseinformation </a:t>
            </a:r>
            <a:r>
              <a:rPr lang="en-US" sz="1200" kern="0" dirty="0">
                <a:solidFill>
                  <a:srgbClr val="000000"/>
                </a:solidFill>
                <a:latin typeface="Arial"/>
              </a:rPr>
              <a:t>​</a:t>
            </a:r>
          </a:p>
          <a:p>
            <a:pPr marL="285750" lvl="0" indent="-28575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sv-SE" sz="1800" kern="0" dirty="0">
                <a:solidFill>
                  <a:srgbClr val="000000"/>
                </a:solidFill>
                <a:cs typeface="+mn-cs"/>
              </a:rPr>
              <a:t>Olika trafikslag visas simultant i olika färger (buss, spårvagn, tåg) i ett grafiskt gränssnitt med interaktiv info om varje fordon, linje och hållplats</a:t>
            </a:r>
            <a:r>
              <a:rPr lang="en-US" sz="1800" kern="0" dirty="0">
                <a:solidFill>
                  <a:srgbClr val="000000"/>
                </a:solidFill>
                <a:cs typeface="+mn-cs"/>
              </a:rPr>
              <a:t>​</a:t>
            </a:r>
          </a:p>
          <a:p>
            <a:pPr marL="285750" lvl="0" indent="-28575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sv-SE" sz="1800" kern="0" dirty="0">
                <a:solidFill>
                  <a:srgbClr val="000000"/>
                </a:solidFill>
                <a:cs typeface="+mn-cs"/>
              </a:rPr>
              <a:t>Fordonen på en linje rör sig längs linjesträckningen i realtid, med ”snabbspolning” i tiden för att planera (”</a:t>
            </a:r>
            <a:r>
              <a:rPr lang="sv-SE" sz="1800" kern="0" dirty="0" err="1">
                <a:solidFill>
                  <a:srgbClr val="000000"/>
                </a:solidFill>
                <a:cs typeface="+mn-cs"/>
              </a:rPr>
              <a:t>predictive</a:t>
            </a:r>
            <a:r>
              <a:rPr lang="sv-SE" sz="1800" kern="0" dirty="0">
                <a:solidFill>
                  <a:srgbClr val="000000"/>
                </a:solidFill>
                <a:cs typeface="+mn-cs"/>
              </a:rPr>
              <a:t> </a:t>
            </a:r>
            <a:r>
              <a:rPr lang="sv-SE" sz="1800" kern="0" dirty="0" err="1">
                <a:solidFill>
                  <a:srgbClr val="000000"/>
                </a:solidFill>
                <a:cs typeface="+mn-cs"/>
              </a:rPr>
              <a:t>analytics</a:t>
            </a:r>
            <a:r>
              <a:rPr lang="sv-SE" sz="1800" kern="0" dirty="0">
                <a:solidFill>
                  <a:srgbClr val="000000"/>
                </a:solidFill>
                <a:cs typeface="+mn-cs"/>
              </a:rPr>
              <a:t>”)</a:t>
            </a:r>
            <a:r>
              <a:rPr lang="en-US" sz="1800" kern="0" dirty="0">
                <a:solidFill>
                  <a:srgbClr val="000000"/>
                </a:solidFill>
                <a:cs typeface="+mn-cs"/>
              </a:rPr>
              <a:t>​</a:t>
            </a:r>
          </a:p>
          <a:p>
            <a:pPr marL="285750" lvl="0" indent="-28575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sv-SE" sz="1800" kern="0" dirty="0">
                <a:solidFill>
                  <a:srgbClr val="000000"/>
                </a:solidFill>
                <a:cs typeface="+mn-cs"/>
              </a:rPr>
              <a:t>Mobil webbsida för telefon, surfplatta eller persondator </a:t>
            </a:r>
            <a:r>
              <a:rPr lang="en-US" sz="1800" kern="0" dirty="0">
                <a:solidFill>
                  <a:srgbClr val="000000"/>
                </a:solidFill>
                <a:cs typeface="+mn-cs"/>
              </a:rPr>
              <a:t>​</a:t>
            </a:r>
          </a:p>
          <a:p>
            <a:pPr marL="0" lvl="0" indent="0" defTabSz="914400" fontAlgn="base">
              <a:spcAft>
                <a:spcPct val="0"/>
              </a:spcAft>
              <a:buClr>
                <a:srgbClr val="EB0000"/>
              </a:buClr>
              <a:buNone/>
            </a:pPr>
            <a:r>
              <a:rPr lang="sv-SE" sz="1800" kern="0" dirty="0">
                <a:solidFill>
                  <a:srgbClr val="000000"/>
                </a:solidFill>
                <a:cs typeface="+mn-cs"/>
              </a:rPr>
              <a:t>​</a:t>
            </a:r>
          </a:p>
          <a:p>
            <a:pPr marL="0" lvl="0" indent="0" defTabSz="914400" fontAlgn="base">
              <a:spcAft>
                <a:spcPct val="0"/>
              </a:spcAft>
              <a:buClr>
                <a:srgbClr val="EB0000"/>
              </a:buClr>
              <a:buNone/>
            </a:pPr>
            <a:r>
              <a:rPr lang="sv-SE" sz="1800" kern="0" dirty="0">
                <a:solidFill>
                  <a:srgbClr val="000000"/>
                </a:solidFill>
                <a:cs typeface="+mn-cs"/>
              </a:rPr>
              <a:t>​</a:t>
            </a:r>
          </a:p>
          <a:p>
            <a:pPr marL="0" lvl="0" indent="0" defTabSz="914400" fontAlgn="base">
              <a:spcAft>
                <a:spcPct val="0"/>
              </a:spcAft>
              <a:buClr>
                <a:srgbClr val="EB0000"/>
              </a:buClr>
              <a:buNone/>
            </a:pPr>
            <a:endParaRPr lang="en-US" sz="1800" kern="0" dirty="0">
              <a:solidFill>
                <a:srgbClr val="000000"/>
              </a:solidFill>
              <a:cs typeface="+mn-cs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4767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189939B-2AD7-4795-9F23-543F86AB6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" y="274638"/>
            <a:ext cx="8710037" cy="596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30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94B19C-354F-4880-9368-57256439F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044"/>
          </a:xfrm>
        </p:spPr>
        <p:txBody>
          <a:bodyPr/>
          <a:lstStyle/>
          <a:p>
            <a:r>
              <a:rPr lang="en-US" dirty="0" err="1"/>
              <a:t>Datainsamlingar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086048-422C-4D53-9F53-1F978E874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00611"/>
            <a:ext cx="8229600" cy="4642596"/>
          </a:xfrm>
        </p:spPr>
        <p:txBody>
          <a:bodyPr/>
          <a:lstStyle/>
          <a:p>
            <a:pPr lvl="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en-US" sz="2200" kern="0" dirty="0">
                <a:solidFill>
                  <a:srgbClr val="000000"/>
                </a:solidFill>
                <a:cs typeface="+mn-cs"/>
              </a:rPr>
              <a:t>Utveckling av </a:t>
            </a:r>
            <a:r>
              <a:rPr lang="en-US" sz="2200" kern="0" dirty="0" err="1">
                <a:solidFill>
                  <a:srgbClr val="000000"/>
                </a:solidFill>
                <a:cs typeface="+mn-cs"/>
              </a:rPr>
              <a:t>realtidskartan</a:t>
            </a:r>
            <a:endParaRPr lang="en-US" sz="2200" kern="0" dirty="0">
              <a:solidFill>
                <a:srgbClr val="000000"/>
              </a:solidFill>
              <a:cs typeface="+mn-cs"/>
            </a:endParaRPr>
          </a:p>
          <a:p>
            <a:pPr lvl="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en-US" sz="2200" kern="0" dirty="0" err="1">
                <a:solidFill>
                  <a:srgbClr val="000000"/>
                </a:solidFill>
                <a:cs typeface="+mn-cs"/>
              </a:rPr>
              <a:t>Fokusgrupper</a:t>
            </a:r>
            <a:endParaRPr lang="en-US" sz="2200" kern="0" dirty="0">
              <a:solidFill>
                <a:srgbClr val="000000"/>
              </a:solidFill>
              <a:cs typeface="+mn-cs"/>
            </a:endParaRPr>
          </a:p>
          <a:p>
            <a:pPr marL="1519238" lvl="5" indent="-34290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000000"/>
                </a:solidFill>
                <a:latin typeface="Arial"/>
              </a:rPr>
              <a:t>3 </a:t>
            </a:r>
            <a:r>
              <a:rPr lang="en-US" sz="1600" kern="0" dirty="0" err="1">
                <a:solidFill>
                  <a:srgbClr val="000000"/>
                </a:solidFill>
                <a:latin typeface="Arial"/>
              </a:rPr>
              <a:t>st.</a:t>
            </a:r>
            <a:r>
              <a:rPr lang="en-US" sz="16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/>
              </a:rPr>
              <a:t>uppdelade</a:t>
            </a:r>
            <a:r>
              <a:rPr lang="en-US" sz="16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/>
              </a:rPr>
              <a:t>på</a:t>
            </a:r>
            <a:r>
              <a:rPr lang="en-US" sz="16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/>
              </a:rPr>
              <a:t>ålder</a:t>
            </a:r>
            <a:r>
              <a:rPr lang="en-US" sz="1600" kern="0" dirty="0">
                <a:solidFill>
                  <a:srgbClr val="000000"/>
                </a:solidFill>
                <a:latin typeface="Arial"/>
              </a:rPr>
              <a:t>. </a:t>
            </a:r>
            <a:r>
              <a:rPr lang="en-US" sz="1600" kern="0" dirty="0" err="1">
                <a:solidFill>
                  <a:srgbClr val="000000"/>
                </a:solidFill>
                <a:latin typeface="Arial"/>
              </a:rPr>
              <a:t>Fokus</a:t>
            </a:r>
            <a:r>
              <a:rPr lang="en-US" sz="16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/>
              </a:rPr>
              <a:t>på</a:t>
            </a:r>
            <a:r>
              <a:rPr lang="en-US" sz="16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/>
              </a:rPr>
              <a:t>gränssnittet</a:t>
            </a:r>
            <a:r>
              <a:rPr lang="en-US" sz="1600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1600" kern="0" dirty="0" err="1">
                <a:solidFill>
                  <a:srgbClr val="000000"/>
                </a:solidFill>
                <a:latin typeface="Arial"/>
              </a:rPr>
              <a:t>vilken</a:t>
            </a:r>
            <a:r>
              <a:rPr lang="en-US" sz="1600" kern="0" dirty="0">
                <a:solidFill>
                  <a:srgbClr val="000000"/>
                </a:solidFill>
                <a:latin typeface="Arial"/>
              </a:rPr>
              <a:t> information </a:t>
            </a:r>
            <a:r>
              <a:rPr lang="en-US" sz="1600" kern="0" dirty="0" err="1">
                <a:solidFill>
                  <a:srgbClr val="000000"/>
                </a:solidFill>
                <a:latin typeface="Arial"/>
              </a:rPr>
              <a:t>som</a:t>
            </a:r>
            <a:r>
              <a:rPr lang="en-US" sz="16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/>
              </a:rPr>
              <a:t>efterfrågades</a:t>
            </a:r>
            <a:r>
              <a:rPr lang="en-US" sz="16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/>
              </a:rPr>
              <a:t>och</a:t>
            </a:r>
            <a:r>
              <a:rPr lang="en-US" sz="16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/>
              </a:rPr>
              <a:t>resvanor</a:t>
            </a:r>
            <a:endParaRPr lang="en-US" sz="1600" kern="0" dirty="0">
              <a:solidFill>
                <a:srgbClr val="000000"/>
              </a:solidFill>
              <a:latin typeface="Arial"/>
            </a:endParaRPr>
          </a:p>
          <a:p>
            <a:pPr marL="342900" lvl="4" indent="-34290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en-US" sz="2000" kern="0" dirty="0" err="1">
                <a:solidFill>
                  <a:srgbClr val="000000"/>
                </a:solidFill>
              </a:rPr>
              <a:t>Användartester</a:t>
            </a:r>
            <a:r>
              <a:rPr lang="en-US" sz="2000" kern="0" dirty="0">
                <a:solidFill>
                  <a:srgbClr val="000000"/>
                </a:solidFill>
              </a:rPr>
              <a:t> vid </a:t>
            </a:r>
            <a:r>
              <a:rPr lang="en-US" sz="2000" kern="0" dirty="0" err="1">
                <a:solidFill>
                  <a:srgbClr val="000000"/>
                </a:solidFill>
              </a:rPr>
              <a:t>hållplats</a:t>
            </a:r>
            <a:r>
              <a:rPr lang="en-US" sz="2000" kern="0" dirty="0">
                <a:solidFill>
                  <a:srgbClr val="000000"/>
                </a:solidFill>
              </a:rPr>
              <a:t>. </a:t>
            </a:r>
            <a:r>
              <a:rPr lang="en-US" sz="2000" kern="0" dirty="0" err="1">
                <a:solidFill>
                  <a:srgbClr val="000000"/>
                </a:solidFill>
              </a:rPr>
              <a:t>Jämförelse</a:t>
            </a:r>
            <a:r>
              <a:rPr lang="en-US" sz="2000" kern="0" dirty="0">
                <a:solidFill>
                  <a:srgbClr val="000000"/>
                </a:solidFill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</a:rPr>
              <a:t>mellan</a:t>
            </a:r>
            <a:r>
              <a:rPr lang="en-US" sz="2000" kern="0" dirty="0">
                <a:solidFill>
                  <a:srgbClr val="000000"/>
                </a:solidFill>
              </a:rPr>
              <a:t> “</a:t>
            </a:r>
            <a:r>
              <a:rPr lang="en-US" sz="2000" kern="0" dirty="0" err="1">
                <a:solidFill>
                  <a:srgbClr val="000000"/>
                </a:solidFill>
              </a:rPr>
              <a:t>vanlig</a:t>
            </a:r>
            <a:r>
              <a:rPr lang="en-US" sz="2000" kern="0" dirty="0">
                <a:solidFill>
                  <a:srgbClr val="000000"/>
                </a:solidFill>
              </a:rPr>
              <a:t>” </a:t>
            </a:r>
            <a:r>
              <a:rPr lang="en-US" sz="2000" kern="0" dirty="0" err="1">
                <a:solidFill>
                  <a:srgbClr val="000000"/>
                </a:solidFill>
              </a:rPr>
              <a:t>tidtabell</a:t>
            </a:r>
            <a:r>
              <a:rPr lang="en-US" sz="2000" kern="0" dirty="0">
                <a:solidFill>
                  <a:srgbClr val="000000"/>
                </a:solidFill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</a:rPr>
              <a:t>och</a:t>
            </a:r>
            <a:r>
              <a:rPr lang="en-US" sz="2000" kern="0" dirty="0">
                <a:solidFill>
                  <a:srgbClr val="000000"/>
                </a:solidFill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</a:rPr>
              <a:t>realtidskartan</a:t>
            </a:r>
            <a:endParaRPr lang="en-US" sz="2000" kern="0" dirty="0">
              <a:solidFill>
                <a:srgbClr val="000000"/>
              </a:solidFill>
            </a:endParaRPr>
          </a:p>
          <a:p>
            <a:pPr marL="342900" lvl="4" indent="-34290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en-US" sz="2000" kern="0" dirty="0" err="1">
                <a:solidFill>
                  <a:srgbClr val="000000"/>
                </a:solidFill>
              </a:rPr>
              <a:t>Enkätundersökning</a:t>
            </a:r>
            <a:r>
              <a:rPr lang="en-US" sz="2000" kern="0" dirty="0">
                <a:solidFill>
                  <a:srgbClr val="000000"/>
                </a:solidFill>
              </a:rPr>
              <a:t> om </a:t>
            </a:r>
            <a:r>
              <a:rPr lang="en-US" sz="2000" kern="0" dirty="0" err="1">
                <a:solidFill>
                  <a:srgbClr val="000000"/>
                </a:solidFill>
              </a:rPr>
              <a:t>kollektivtrafikens</a:t>
            </a:r>
            <a:r>
              <a:rPr lang="en-US" sz="2000" kern="0" dirty="0">
                <a:solidFill>
                  <a:srgbClr val="000000"/>
                </a:solidFill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</a:rPr>
              <a:t>egen</a:t>
            </a:r>
            <a:r>
              <a:rPr lang="en-US" sz="2000" kern="0" dirty="0">
                <a:solidFill>
                  <a:srgbClr val="000000"/>
                </a:solidFill>
              </a:rPr>
              <a:t> syn </a:t>
            </a:r>
            <a:r>
              <a:rPr lang="en-US" sz="2000" kern="0" dirty="0" err="1">
                <a:solidFill>
                  <a:srgbClr val="000000"/>
                </a:solidFill>
              </a:rPr>
              <a:t>på</a:t>
            </a:r>
            <a:r>
              <a:rPr lang="en-US" sz="2000" kern="0" dirty="0">
                <a:solidFill>
                  <a:srgbClr val="000000"/>
                </a:solidFill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</a:rPr>
              <a:t>realtidskartor</a:t>
            </a:r>
            <a:r>
              <a:rPr lang="en-US" sz="2000" kern="0" dirty="0">
                <a:solidFill>
                  <a:srgbClr val="000000"/>
                </a:solidFill>
              </a:rPr>
              <a:t> </a:t>
            </a:r>
          </a:p>
          <a:p>
            <a:pPr marL="342900" lvl="4" indent="-34290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en-US" sz="2000" kern="0" dirty="0" err="1">
                <a:solidFill>
                  <a:srgbClr val="000000"/>
                </a:solidFill>
              </a:rPr>
              <a:t>Fältstudie</a:t>
            </a:r>
            <a:r>
              <a:rPr lang="en-US" sz="2000" kern="0" dirty="0">
                <a:solidFill>
                  <a:srgbClr val="000000"/>
                </a:solidFill>
              </a:rPr>
              <a:t> hos </a:t>
            </a:r>
            <a:r>
              <a:rPr lang="en-US" sz="2000" kern="0" dirty="0" err="1">
                <a:solidFill>
                  <a:srgbClr val="000000"/>
                </a:solidFill>
              </a:rPr>
              <a:t>Östgötatrafiken</a:t>
            </a:r>
            <a:r>
              <a:rPr lang="en-US" sz="2000" kern="0" dirty="0">
                <a:solidFill>
                  <a:srgbClr val="000000"/>
                </a:solidFill>
              </a:rPr>
              <a:t> med </a:t>
            </a:r>
            <a:r>
              <a:rPr lang="en-US" sz="2000" kern="0" dirty="0" err="1">
                <a:solidFill>
                  <a:srgbClr val="000000"/>
                </a:solidFill>
              </a:rPr>
              <a:t>realtidskarta</a:t>
            </a:r>
            <a:endParaRPr lang="en-US" sz="2000" kern="0" dirty="0">
              <a:solidFill>
                <a:srgbClr val="000000"/>
              </a:solidFill>
            </a:endParaRPr>
          </a:p>
          <a:p>
            <a:pPr marL="342900" lvl="4" indent="-34290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</a:rPr>
              <a:t>Intervjustudie</a:t>
            </a:r>
            <a:r>
              <a:rPr lang="en-US" sz="2000" kern="0" dirty="0">
                <a:solidFill>
                  <a:srgbClr val="000000"/>
                </a:solidFill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</a:rPr>
              <a:t>resenärer</a:t>
            </a:r>
            <a:r>
              <a:rPr lang="en-US" sz="2000" kern="0" dirty="0">
                <a:solidFill>
                  <a:srgbClr val="000000"/>
                </a:solidFill>
              </a:rPr>
              <a:t> I </a:t>
            </a:r>
            <a:r>
              <a:rPr lang="en-US" sz="2000" kern="0" dirty="0" err="1">
                <a:solidFill>
                  <a:srgbClr val="000000"/>
                </a:solidFill>
              </a:rPr>
              <a:t>Skånetrafiken</a:t>
            </a:r>
            <a:endParaRPr lang="en-US" sz="2000" kern="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3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8382"/>
          </a:xfrm>
        </p:spPr>
        <p:txBody>
          <a:bodyPr/>
          <a:lstStyle/>
          <a:p>
            <a:r>
              <a:rPr lang="sv-SE" dirty="0"/>
              <a:t>Generella resultat och slutsatser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31436"/>
            <a:ext cx="8229600" cy="4651926"/>
          </a:xfrm>
        </p:spPr>
        <p:txBody>
          <a:bodyPr/>
          <a:lstStyle/>
          <a:p>
            <a:pPr lvl="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sv-SE" sz="2200" kern="0" dirty="0">
                <a:solidFill>
                  <a:srgbClr val="000000"/>
                </a:solidFill>
                <a:cs typeface="+mn-cs"/>
              </a:rPr>
              <a:t>Användandet av realtidskartor är i ett tidigt skede</a:t>
            </a:r>
          </a:p>
          <a:p>
            <a:pPr lvl="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sv-SE" sz="2200" kern="0" dirty="0">
                <a:solidFill>
                  <a:srgbClr val="000000"/>
                </a:solidFill>
                <a:cs typeface="+mn-cs"/>
              </a:rPr>
              <a:t>Lämpar sig bäst i storstadsregionerna</a:t>
            </a:r>
          </a:p>
          <a:p>
            <a:pPr lvl="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sv-SE" sz="2200" kern="0" dirty="0">
                <a:solidFill>
                  <a:srgbClr val="000000"/>
                </a:solidFill>
                <a:cs typeface="+mn-cs"/>
              </a:rPr>
              <a:t>Överlag positiva till funktionen med realtidskartor</a:t>
            </a:r>
          </a:p>
          <a:p>
            <a:pPr lvl="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sv-SE" sz="2200" kern="0" dirty="0">
                <a:solidFill>
                  <a:srgbClr val="000000"/>
                </a:solidFill>
                <a:cs typeface="+mn-cs"/>
              </a:rPr>
              <a:t>Yngre mest kritiska och äldre ser inte alltid nyttan</a:t>
            </a:r>
          </a:p>
          <a:p>
            <a:pPr lvl="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sv-SE" sz="2200" kern="0" dirty="0">
                <a:solidFill>
                  <a:srgbClr val="000000"/>
                </a:solidFill>
                <a:cs typeface="+mn-cs"/>
              </a:rPr>
              <a:t>Yngre har dock lättare att använda funktionerna</a:t>
            </a:r>
          </a:p>
          <a:p>
            <a:pPr lvl="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sv-SE" sz="2200" kern="0" dirty="0">
                <a:solidFill>
                  <a:srgbClr val="000000"/>
                </a:solidFill>
                <a:cs typeface="+mn-cs"/>
              </a:rPr>
              <a:t>Inga tidsvinster har kunnat påvisas jämfört med traditionell reseplanerare. Heller inga förändrade resvanor</a:t>
            </a:r>
          </a:p>
          <a:p>
            <a:pPr lvl="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sv-SE" sz="2200" kern="0" dirty="0">
                <a:solidFill>
                  <a:srgbClr val="000000"/>
                </a:solidFill>
                <a:cs typeface="+mn-cs"/>
              </a:rPr>
              <a:t>Med tiden verkar dock såväl inställning som användning öka</a:t>
            </a:r>
          </a:p>
          <a:p>
            <a:pPr lvl="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sv-SE" sz="2200" kern="0" dirty="0">
                <a:solidFill>
                  <a:srgbClr val="000000"/>
                </a:solidFill>
                <a:cs typeface="+mn-cs"/>
              </a:rPr>
              <a:t>Framförallt vill man se var bussen befinner sig just nu</a:t>
            </a:r>
          </a:p>
          <a:p>
            <a:pPr lvl="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r>
              <a:rPr lang="sv-SE" sz="2200" kern="0" dirty="0">
                <a:solidFill>
                  <a:srgbClr val="000000"/>
                </a:solidFill>
                <a:cs typeface="+mn-cs"/>
              </a:rPr>
              <a:t>Teknikens mognadsgrad Vs förtroende hos resenärerna </a:t>
            </a:r>
          </a:p>
          <a:p>
            <a:pPr lvl="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endParaRPr lang="sv-SE" sz="2200" kern="0" dirty="0">
              <a:solidFill>
                <a:srgbClr val="000000"/>
              </a:solidFill>
              <a:cs typeface="+mn-cs"/>
            </a:endParaRPr>
          </a:p>
          <a:p>
            <a:pPr lvl="0" defTabSz="914400" fontAlgn="base">
              <a:spcAft>
                <a:spcPct val="0"/>
              </a:spcAft>
              <a:buClr>
                <a:srgbClr val="EB0000"/>
              </a:buClr>
              <a:buFont typeface="Arial" panose="020B0604020202020204" pitchFamily="34" charset="0"/>
              <a:buChar char="•"/>
            </a:pPr>
            <a:endParaRPr lang="en-US" sz="2200" kern="0" dirty="0">
              <a:solidFill>
                <a:srgbClr val="000000"/>
              </a:solidFill>
              <a:cs typeface="+mn-cs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357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0864397"/>
      </p:ext>
    </p:extLst>
  </p:cSld>
  <p:clrMapOvr>
    <a:masterClrMapping/>
  </p:clrMapOvr>
</p:sld>
</file>

<file path=ppt/theme/theme1.xml><?xml version="1.0" encoding="utf-8"?>
<a:theme xmlns:a="http://schemas.openxmlformats.org/drawingml/2006/main" name="K2-PPT">
  <a:themeElements>
    <a:clrScheme name="K2 Theme Colors">
      <a:dk1>
        <a:srgbClr val="1C1C1C"/>
      </a:dk1>
      <a:lt1>
        <a:sysClr val="window" lastClr="FFFFFF"/>
      </a:lt1>
      <a:dk2>
        <a:srgbClr val="F17E26"/>
      </a:dk2>
      <a:lt2>
        <a:srgbClr val="FFFFFF"/>
      </a:lt2>
      <a:accent1>
        <a:srgbClr val="359C9E"/>
      </a:accent1>
      <a:accent2>
        <a:srgbClr val="FC3507"/>
      </a:accent2>
      <a:accent3>
        <a:srgbClr val="F8B51B"/>
      </a:accent3>
      <a:accent4>
        <a:srgbClr val="40A96D"/>
      </a:accent4>
      <a:accent5>
        <a:srgbClr val="F6B070"/>
      </a:accent5>
      <a:accent6>
        <a:srgbClr val="FCE4C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PPT-mall</Template>
  <TotalTime>158</TotalTime>
  <Words>296</Words>
  <Application>Microsoft Office PowerPoint</Application>
  <PresentationFormat>Bildspel på skärmen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K2-PPT</vt:lpstr>
      <vt:lpstr>Livemap ”What you see is where you get”  Realtidskartor för kollektivtrafikresenärer </vt:lpstr>
      <vt:lpstr>Syfte</vt:lpstr>
      <vt:lpstr>Vad är Livemap?</vt:lpstr>
      <vt:lpstr>PowerPoint-presentation</vt:lpstr>
      <vt:lpstr>Datainsamlingar</vt:lpstr>
      <vt:lpstr>Generella resultat och slutsatser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på presentationen</dc:title>
  <dc:creator>Standard</dc:creator>
  <cp:lastModifiedBy>Hanna Holm</cp:lastModifiedBy>
  <cp:revision>9</cp:revision>
  <dcterms:created xsi:type="dcterms:W3CDTF">2016-03-02T11:12:30Z</dcterms:created>
  <dcterms:modified xsi:type="dcterms:W3CDTF">2020-04-16T08:07:54Z</dcterms:modified>
</cp:coreProperties>
</file>