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92" r:id="rId2"/>
    <p:sldId id="965" r:id="rId3"/>
    <p:sldId id="959" r:id="rId4"/>
    <p:sldId id="960" r:id="rId5"/>
    <p:sldId id="961" r:id="rId6"/>
    <p:sldId id="962" r:id="rId7"/>
    <p:sldId id="963" r:id="rId8"/>
    <p:sldId id="966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2B07"/>
    <a:srgbClr val="40A96D"/>
    <a:srgbClr val="F17E26"/>
    <a:srgbClr val="359C9E"/>
    <a:srgbClr val="727272"/>
    <a:srgbClr val="F8B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78" autoAdjust="0"/>
  </p:normalViewPr>
  <p:slideViewPr>
    <p:cSldViewPr snapToGrid="0" snapToObjects="1">
      <p:cViewPr varScale="1">
        <p:scale>
          <a:sx n="48" d="100"/>
          <a:sy n="48" d="100"/>
        </p:scale>
        <p:origin x="16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13692-314F-434F-971D-3635217CDB0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E0E1E86-63AA-4AF1-884D-B8DDA269EE1B}">
      <dgm:prSet phldrT="[Text]" custT="1"/>
      <dgm:spPr/>
      <dgm:t>
        <a:bodyPr/>
        <a:lstStyle/>
        <a:p>
          <a:r>
            <a:rPr lang="sv-SE" sz="3200" dirty="0"/>
            <a:t>2013-2014</a:t>
          </a:r>
          <a:endParaRPr lang="sv-SE" sz="2800" dirty="0"/>
        </a:p>
      </dgm:t>
    </dgm:pt>
    <dgm:pt modelId="{688499F1-5609-412A-86C0-80916922EDD7}" type="parTrans" cxnId="{427D691A-F789-4AED-B43C-CC9FE3A73477}">
      <dgm:prSet/>
      <dgm:spPr/>
      <dgm:t>
        <a:bodyPr/>
        <a:lstStyle/>
        <a:p>
          <a:endParaRPr lang="sv-SE"/>
        </a:p>
      </dgm:t>
    </dgm:pt>
    <dgm:pt modelId="{1C79FB36-6E4B-4A26-9590-86563C510A38}" type="sibTrans" cxnId="{427D691A-F789-4AED-B43C-CC9FE3A73477}">
      <dgm:prSet/>
      <dgm:spPr/>
      <dgm:t>
        <a:bodyPr/>
        <a:lstStyle/>
        <a:p>
          <a:endParaRPr lang="sv-SE"/>
        </a:p>
      </dgm:t>
    </dgm:pt>
    <dgm:pt modelId="{B07CA788-8153-493C-8E80-4B5EA1EF769E}">
      <dgm:prSet phldrT="[Text]" custT="1"/>
      <dgm:spPr/>
      <dgm:t>
        <a:bodyPr/>
        <a:lstStyle/>
        <a:p>
          <a:r>
            <a:rPr lang="sv-SE" sz="3600" dirty="0"/>
            <a:t>2015-2019</a:t>
          </a:r>
          <a:endParaRPr lang="sv-SE" sz="3800" dirty="0"/>
        </a:p>
      </dgm:t>
    </dgm:pt>
    <dgm:pt modelId="{C6F2A20B-9843-4F00-9307-E95E946770F4}" type="parTrans" cxnId="{A82B8AE6-68EE-4DBF-B593-36AD1D351F9A}">
      <dgm:prSet/>
      <dgm:spPr/>
      <dgm:t>
        <a:bodyPr/>
        <a:lstStyle/>
        <a:p>
          <a:endParaRPr lang="sv-SE"/>
        </a:p>
      </dgm:t>
    </dgm:pt>
    <dgm:pt modelId="{A18704FB-9E84-4227-9D58-48263E9F9D15}" type="sibTrans" cxnId="{A82B8AE6-68EE-4DBF-B593-36AD1D351F9A}">
      <dgm:prSet/>
      <dgm:spPr/>
      <dgm:t>
        <a:bodyPr/>
        <a:lstStyle/>
        <a:p>
          <a:endParaRPr lang="sv-SE"/>
        </a:p>
      </dgm:t>
    </dgm:pt>
    <dgm:pt modelId="{FDF37FE0-F15E-4BE4-BD32-1728EB596718}">
      <dgm:prSet phldrT="[Text]" custT="1"/>
      <dgm:spPr/>
      <dgm:t>
        <a:bodyPr/>
        <a:lstStyle/>
        <a:p>
          <a:r>
            <a:rPr lang="sv-SE" sz="4000" dirty="0"/>
            <a:t>2020-2024</a:t>
          </a:r>
          <a:endParaRPr lang="sv-SE" sz="3800" dirty="0"/>
        </a:p>
      </dgm:t>
    </dgm:pt>
    <dgm:pt modelId="{B6BEAEB5-A32A-41C4-867F-37A781C1ED32}" type="parTrans" cxnId="{71DF6CC3-1455-481A-A4F8-7CD2104B63F5}">
      <dgm:prSet/>
      <dgm:spPr/>
      <dgm:t>
        <a:bodyPr/>
        <a:lstStyle/>
        <a:p>
          <a:endParaRPr lang="sv-SE"/>
        </a:p>
      </dgm:t>
    </dgm:pt>
    <dgm:pt modelId="{41DA7F75-C76E-4E11-90ED-8AC57EB89CE9}" type="sibTrans" cxnId="{71DF6CC3-1455-481A-A4F8-7CD2104B63F5}">
      <dgm:prSet/>
      <dgm:spPr/>
      <dgm:t>
        <a:bodyPr/>
        <a:lstStyle/>
        <a:p>
          <a:endParaRPr lang="sv-SE"/>
        </a:p>
      </dgm:t>
    </dgm:pt>
    <dgm:pt modelId="{C7998F53-9BDB-4D7F-95A5-D428C43E6106}" type="pres">
      <dgm:prSet presAssocID="{76713692-314F-434F-971D-3635217CDB05}" presName="arrowDiagram" presStyleCnt="0">
        <dgm:presLayoutVars>
          <dgm:chMax val="5"/>
          <dgm:dir/>
          <dgm:resizeHandles val="exact"/>
        </dgm:presLayoutVars>
      </dgm:prSet>
      <dgm:spPr/>
    </dgm:pt>
    <dgm:pt modelId="{9DFB6739-79F8-40BF-B91D-B3EB5B941095}" type="pres">
      <dgm:prSet presAssocID="{76713692-314F-434F-971D-3635217CDB05}" presName="arrow" presStyleLbl="bgShp" presStyleIdx="0" presStyleCnt="1" custLinFactX="-99976" custLinFactNeighborX="-100000" custLinFactNeighborY="-90200"/>
      <dgm:spPr/>
    </dgm:pt>
    <dgm:pt modelId="{D7AEB7ED-D161-4F27-98C6-775245D12643}" type="pres">
      <dgm:prSet presAssocID="{76713692-314F-434F-971D-3635217CDB05}" presName="arrowDiagram3" presStyleCnt="0"/>
      <dgm:spPr/>
    </dgm:pt>
    <dgm:pt modelId="{752BAFF7-BAEF-481A-BB69-7BEA83A9CDF8}" type="pres">
      <dgm:prSet presAssocID="{EE0E1E86-63AA-4AF1-884D-B8DDA269EE1B}" presName="bullet3a" presStyleLbl="node1" presStyleIdx="0" presStyleCnt="3" custLinFactX="-100000" custLinFactY="26922" custLinFactNeighborX="-107693" custLinFactNeighborY="100000"/>
      <dgm:spPr>
        <a:solidFill>
          <a:srgbClr val="00B050"/>
        </a:solidFill>
        <a:ln>
          <a:noFill/>
        </a:ln>
      </dgm:spPr>
    </dgm:pt>
    <dgm:pt modelId="{A3A7F901-0E3C-4BFF-8895-B1ABC7457FC3}" type="pres">
      <dgm:prSet presAssocID="{EE0E1E86-63AA-4AF1-884D-B8DDA269EE1B}" presName="textBox3a" presStyleLbl="revTx" presStyleIdx="0" presStyleCnt="3" custScaleX="152360" custScaleY="41138" custLinFactNeighborX="-17168" custLinFactNeighborY="13793">
        <dgm:presLayoutVars>
          <dgm:bulletEnabled val="1"/>
        </dgm:presLayoutVars>
      </dgm:prSet>
      <dgm:spPr/>
    </dgm:pt>
    <dgm:pt modelId="{4D5F0C7C-2FFB-4D57-B187-BA1936240F73}" type="pres">
      <dgm:prSet presAssocID="{B07CA788-8153-493C-8E80-4B5EA1EF769E}" presName="bullet3b" presStyleLbl="node1" presStyleIdx="1" presStyleCnt="3" custLinFactNeighborX="-63830" custLinFactNeighborY="-4780"/>
      <dgm:spPr>
        <a:solidFill>
          <a:srgbClr val="F17E26"/>
        </a:solidFill>
        <a:ln>
          <a:noFill/>
        </a:ln>
      </dgm:spPr>
    </dgm:pt>
    <dgm:pt modelId="{455A3F74-140C-4BE4-AC18-90FC0E012EE1}" type="pres">
      <dgm:prSet presAssocID="{B07CA788-8153-493C-8E80-4B5EA1EF769E}" presName="textBox3b" presStyleLbl="revTx" presStyleIdx="1" presStyleCnt="3" custScaleX="175000" custScaleY="25929" custLinFactNeighborX="-50000" custLinFactNeighborY="-14164">
        <dgm:presLayoutVars>
          <dgm:bulletEnabled val="1"/>
        </dgm:presLayoutVars>
      </dgm:prSet>
      <dgm:spPr/>
    </dgm:pt>
    <dgm:pt modelId="{050DFDD2-A2BF-4214-8A6C-C8390E5D2A05}" type="pres">
      <dgm:prSet presAssocID="{FDF37FE0-F15E-4BE4-BD32-1728EB596718}" presName="bullet3c" presStyleLbl="node1" presStyleIdx="2" presStyleCnt="3" custLinFactNeighborX="46150" custLinFactNeighborY="-36920"/>
      <dgm:spPr>
        <a:solidFill>
          <a:srgbClr val="FC2B07"/>
        </a:solidFill>
        <a:ln>
          <a:noFill/>
        </a:ln>
      </dgm:spPr>
    </dgm:pt>
    <dgm:pt modelId="{182B0A54-CA99-419C-8491-AFD433C9A2C8}" type="pres">
      <dgm:prSet presAssocID="{FDF37FE0-F15E-4BE4-BD32-1728EB596718}" presName="textBox3c" presStyleLbl="revTx" presStyleIdx="2" presStyleCnt="3" custScaleX="181667" custScaleY="27599" custLinFactNeighborX="-44791" custLinFactNeighborY="-27626">
        <dgm:presLayoutVars>
          <dgm:bulletEnabled val="1"/>
        </dgm:presLayoutVars>
      </dgm:prSet>
      <dgm:spPr/>
    </dgm:pt>
  </dgm:ptLst>
  <dgm:cxnLst>
    <dgm:cxn modelId="{427D691A-F789-4AED-B43C-CC9FE3A73477}" srcId="{76713692-314F-434F-971D-3635217CDB05}" destId="{EE0E1E86-63AA-4AF1-884D-B8DDA269EE1B}" srcOrd="0" destOrd="0" parTransId="{688499F1-5609-412A-86C0-80916922EDD7}" sibTransId="{1C79FB36-6E4B-4A26-9590-86563C510A38}"/>
    <dgm:cxn modelId="{0E40949F-8FB3-49B6-BC77-6DACBD3601BA}" type="presOf" srcId="{B07CA788-8153-493C-8E80-4B5EA1EF769E}" destId="{455A3F74-140C-4BE4-AC18-90FC0E012EE1}" srcOrd="0" destOrd="0" presId="urn:microsoft.com/office/officeart/2005/8/layout/arrow2"/>
    <dgm:cxn modelId="{99B870AF-52C2-4C20-ACBE-E9AD9AFF7E1A}" type="presOf" srcId="{FDF37FE0-F15E-4BE4-BD32-1728EB596718}" destId="{182B0A54-CA99-419C-8491-AFD433C9A2C8}" srcOrd="0" destOrd="0" presId="urn:microsoft.com/office/officeart/2005/8/layout/arrow2"/>
    <dgm:cxn modelId="{1A9E96B4-7929-4DC5-9D47-2A433A68BF79}" type="presOf" srcId="{EE0E1E86-63AA-4AF1-884D-B8DDA269EE1B}" destId="{A3A7F901-0E3C-4BFF-8895-B1ABC7457FC3}" srcOrd="0" destOrd="0" presId="urn:microsoft.com/office/officeart/2005/8/layout/arrow2"/>
    <dgm:cxn modelId="{26F1C8B5-3FFB-4BCF-B755-44CA998B58AB}" type="presOf" srcId="{76713692-314F-434F-971D-3635217CDB05}" destId="{C7998F53-9BDB-4D7F-95A5-D428C43E6106}" srcOrd="0" destOrd="0" presId="urn:microsoft.com/office/officeart/2005/8/layout/arrow2"/>
    <dgm:cxn modelId="{71DF6CC3-1455-481A-A4F8-7CD2104B63F5}" srcId="{76713692-314F-434F-971D-3635217CDB05}" destId="{FDF37FE0-F15E-4BE4-BD32-1728EB596718}" srcOrd="2" destOrd="0" parTransId="{B6BEAEB5-A32A-41C4-867F-37A781C1ED32}" sibTransId="{41DA7F75-C76E-4E11-90ED-8AC57EB89CE9}"/>
    <dgm:cxn modelId="{A82B8AE6-68EE-4DBF-B593-36AD1D351F9A}" srcId="{76713692-314F-434F-971D-3635217CDB05}" destId="{B07CA788-8153-493C-8E80-4B5EA1EF769E}" srcOrd="1" destOrd="0" parTransId="{C6F2A20B-9843-4F00-9307-E95E946770F4}" sibTransId="{A18704FB-9E84-4227-9D58-48263E9F9D15}"/>
    <dgm:cxn modelId="{3A02F21F-705A-4237-ADE2-5439FB652A4B}" type="presParOf" srcId="{C7998F53-9BDB-4D7F-95A5-D428C43E6106}" destId="{9DFB6739-79F8-40BF-B91D-B3EB5B941095}" srcOrd="0" destOrd="0" presId="urn:microsoft.com/office/officeart/2005/8/layout/arrow2"/>
    <dgm:cxn modelId="{618624F8-08EE-48B4-9338-DD3737E39827}" type="presParOf" srcId="{C7998F53-9BDB-4D7F-95A5-D428C43E6106}" destId="{D7AEB7ED-D161-4F27-98C6-775245D12643}" srcOrd="1" destOrd="0" presId="urn:microsoft.com/office/officeart/2005/8/layout/arrow2"/>
    <dgm:cxn modelId="{740FD478-7553-4228-8042-C876F3B755CC}" type="presParOf" srcId="{D7AEB7ED-D161-4F27-98C6-775245D12643}" destId="{752BAFF7-BAEF-481A-BB69-7BEA83A9CDF8}" srcOrd="0" destOrd="0" presId="urn:microsoft.com/office/officeart/2005/8/layout/arrow2"/>
    <dgm:cxn modelId="{E0A0658B-08CA-43DA-9AC0-C3FC94C3CEC8}" type="presParOf" srcId="{D7AEB7ED-D161-4F27-98C6-775245D12643}" destId="{A3A7F901-0E3C-4BFF-8895-B1ABC7457FC3}" srcOrd="1" destOrd="0" presId="urn:microsoft.com/office/officeart/2005/8/layout/arrow2"/>
    <dgm:cxn modelId="{C3652C1A-C6FA-46BE-ACDE-4E94D765E06E}" type="presParOf" srcId="{D7AEB7ED-D161-4F27-98C6-775245D12643}" destId="{4D5F0C7C-2FFB-4D57-B187-BA1936240F73}" srcOrd="2" destOrd="0" presId="urn:microsoft.com/office/officeart/2005/8/layout/arrow2"/>
    <dgm:cxn modelId="{52127262-0161-4703-9D9C-56D79FEA8AD3}" type="presParOf" srcId="{D7AEB7ED-D161-4F27-98C6-775245D12643}" destId="{455A3F74-140C-4BE4-AC18-90FC0E012EE1}" srcOrd="3" destOrd="0" presId="urn:microsoft.com/office/officeart/2005/8/layout/arrow2"/>
    <dgm:cxn modelId="{72D31CD0-DF34-418C-B705-5EE96241A7EC}" type="presParOf" srcId="{D7AEB7ED-D161-4F27-98C6-775245D12643}" destId="{050DFDD2-A2BF-4214-8A6C-C8390E5D2A05}" srcOrd="4" destOrd="0" presId="urn:microsoft.com/office/officeart/2005/8/layout/arrow2"/>
    <dgm:cxn modelId="{CE368E0E-3C11-4300-8359-C290B79BD12F}" type="presParOf" srcId="{D7AEB7ED-D161-4F27-98C6-775245D12643}" destId="{182B0A54-CA99-419C-8491-AFD433C9A2C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B6739-79F8-40BF-B91D-B3EB5B941095}">
      <dsp:nvSpPr>
        <dsp:cNvPr id="0" name=""/>
        <dsp:cNvSpPr/>
      </dsp:nvSpPr>
      <dsp:spPr>
        <a:xfrm>
          <a:off x="-9145" y="0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2BAFF7-BAEF-481A-BB69-7BEA83A9CDF8}">
      <dsp:nvSpPr>
        <dsp:cNvPr id="0" name=""/>
        <dsp:cNvSpPr/>
      </dsp:nvSpPr>
      <dsp:spPr>
        <a:xfrm>
          <a:off x="435861" y="2957828"/>
          <a:ext cx="158496" cy="158496"/>
        </a:xfrm>
        <a:prstGeom prst="ellipse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7F901-0E3C-4BFF-8895-B1ABC7457FC3}">
      <dsp:nvSpPr>
        <dsp:cNvPr id="0" name=""/>
        <dsp:cNvSpPr/>
      </dsp:nvSpPr>
      <dsp:spPr>
        <a:xfrm>
          <a:off x="228593" y="3311845"/>
          <a:ext cx="2164072" cy="452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/>
            <a:t>2013-2014</a:t>
          </a:r>
          <a:endParaRPr lang="sv-SE" sz="2800" kern="1200" dirty="0"/>
        </a:p>
      </dsp:txBody>
      <dsp:txXfrm>
        <a:off x="228593" y="3311845"/>
        <a:ext cx="2164072" cy="452966"/>
      </dsp:txXfrm>
    </dsp:sp>
    <dsp:sp modelId="{4D5F0C7C-2FFB-4D57-B187-BA1936240F73}">
      <dsp:nvSpPr>
        <dsp:cNvPr id="0" name=""/>
        <dsp:cNvSpPr/>
      </dsp:nvSpPr>
      <dsp:spPr>
        <a:xfrm>
          <a:off x="1981198" y="1707408"/>
          <a:ext cx="286512" cy="286512"/>
        </a:xfrm>
        <a:prstGeom prst="ellipse">
          <a:avLst/>
        </a:prstGeom>
        <a:solidFill>
          <a:srgbClr val="F17E2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A3F74-140C-4BE4-AC18-90FC0E012EE1}">
      <dsp:nvSpPr>
        <dsp:cNvPr id="0" name=""/>
        <dsp:cNvSpPr/>
      </dsp:nvSpPr>
      <dsp:spPr>
        <a:xfrm>
          <a:off x="1027174" y="2338403"/>
          <a:ext cx="2560320" cy="537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 dirty="0"/>
            <a:t>2015-2019</a:t>
          </a:r>
          <a:endParaRPr lang="sv-SE" sz="3800" kern="1200" dirty="0"/>
        </a:p>
      </dsp:txBody>
      <dsp:txXfrm>
        <a:off x="1027174" y="2338403"/>
        <a:ext cx="2560320" cy="537414"/>
      </dsp:txXfrm>
    </dsp:sp>
    <dsp:sp modelId="{050DFDD2-A2BF-4214-8A6C-C8390E5D2A05}">
      <dsp:nvSpPr>
        <dsp:cNvPr id="0" name=""/>
        <dsp:cNvSpPr/>
      </dsp:nvSpPr>
      <dsp:spPr>
        <a:xfrm>
          <a:off x="4029439" y="944638"/>
          <a:ext cx="396240" cy="396240"/>
        </a:xfrm>
        <a:prstGeom prst="ellipse">
          <a:avLst/>
        </a:prstGeom>
        <a:solidFill>
          <a:srgbClr val="FC2B0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B0A54-CA99-419C-8491-AFD433C9A2C8}">
      <dsp:nvSpPr>
        <dsp:cNvPr id="0" name=""/>
        <dsp:cNvSpPr/>
      </dsp:nvSpPr>
      <dsp:spPr>
        <a:xfrm>
          <a:off x="2791974" y="1516098"/>
          <a:ext cx="2657860" cy="730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000" kern="1200" dirty="0"/>
            <a:t>2020-2024</a:t>
          </a:r>
          <a:endParaRPr lang="sv-SE" sz="3800" kern="1200" dirty="0"/>
        </a:p>
      </dsp:txBody>
      <dsp:txXfrm>
        <a:off x="2791974" y="1516098"/>
        <a:ext cx="2657860" cy="730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6B350-2EEC-44FE-BC7D-3EB0FF73E1F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6CC9-C7A1-4C5F-8488-9BD6F68A5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Nu tar vi sats mot femårsperioden 2020-2024. Höga krav både på att flytta forskningsfronten framåt, samtidigt skapa kunskap som kan omsättas i praktiken.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6CC9-C7A1-4C5F-8488-9BD6F68A5E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7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örsta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555856" y="3205581"/>
            <a:ext cx="8016161" cy="874391"/>
          </a:xfrm>
          <a:prstGeom prst="rect">
            <a:avLst/>
          </a:prstGeom>
        </p:spPr>
        <p:txBody>
          <a:bodyPr lIns="71323" tIns="35662" rIns="71323" bIns="35662" anchor="b">
            <a:normAutofit/>
          </a:bodyPr>
          <a:lstStyle>
            <a:lvl1pPr algn="l">
              <a:defRPr sz="3400">
                <a:latin typeface="Myriad Pro" panose="020B0503030403020204" pitchFamily="34" charset="0"/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555856" y="4312945"/>
            <a:ext cx="8016161" cy="1763777"/>
          </a:xfrm>
          <a:prstGeom prst="rect">
            <a:avLst/>
          </a:prstGeom>
        </p:spPr>
        <p:txBody>
          <a:bodyPr lIns="71323" tIns="35662" rIns="71323" bIns="35662">
            <a:normAutofit/>
          </a:bodyPr>
          <a:lstStyle>
            <a:lvl1pPr>
              <a:defRPr sz="2200"/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91418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  <p:sldLayoutId id="2147483662" r:id="rId12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ubrik 38">
            <a:extLst>
              <a:ext uri="{FF2B5EF4-FFF2-40B4-BE49-F238E27FC236}">
                <a16:creationId xmlns:a16="http://schemas.microsoft.com/office/drawing/2014/main" id="{4CF5A603-6584-4366-95D0-A08806A6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7792"/>
            <a:ext cx="8229600" cy="1143000"/>
          </a:xfrm>
        </p:spPr>
        <p:txBody>
          <a:bodyPr/>
          <a:lstStyle/>
          <a:p>
            <a:r>
              <a:rPr lang="sv-SE" dirty="0"/>
              <a:t>Genomförande i tre faser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257F86-F13D-47A2-AFE8-809353AE16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528964"/>
              </p:ext>
            </p:extLst>
          </p:nvPr>
        </p:nvGraphicFramePr>
        <p:xfrm>
          <a:off x="1524000" y="172159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1D10F9EB-5007-44D1-9409-3EA7C1769B8F}"/>
              </a:ext>
            </a:extLst>
          </p:cNvPr>
          <p:cNvSpPr/>
          <p:nvPr/>
        </p:nvSpPr>
        <p:spPr>
          <a:xfrm>
            <a:off x="3441030" y="2707105"/>
            <a:ext cx="335191" cy="601579"/>
          </a:xfrm>
          <a:custGeom>
            <a:avLst/>
            <a:gdLst>
              <a:gd name="connsiteX0" fmla="*/ 0 w 240632"/>
              <a:gd name="connsiteY0" fmla="*/ 0 h 192505"/>
              <a:gd name="connsiteX1" fmla="*/ 60158 w 240632"/>
              <a:gd name="connsiteY1" fmla="*/ 24063 h 192505"/>
              <a:gd name="connsiteX2" fmla="*/ 96253 w 240632"/>
              <a:gd name="connsiteY2" fmla="*/ 72190 h 192505"/>
              <a:gd name="connsiteX3" fmla="*/ 132348 w 240632"/>
              <a:gd name="connsiteY3" fmla="*/ 108284 h 192505"/>
              <a:gd name="connsiteX4" fmla="*/ 168442 w 240632"/>
              <a:gd name="connsiteY4" fmla="*/ 156411 h 192505"/>
              <a:gd name="connsiteX5" fmla="*/ 204537 w 240632"/>
              <a:gd name="connsiteY5" fmla="*/ 180474 h 192505"/>
              <a:gd name="connsiteX6" fmla="*/ 240632 w 240632"/>
              <a:gd name="connsiteY6" fmla="*/ 192505 h 19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32" h="192505">
                <a:moveTo>
                  <a:pt x="0" y="0"/>
                </a:moveTo>
                <a:cubicBezTo>
                  <a:pt x="20053" y="8021"/>
                  <a:pt x="42880" y="11105"/>
                  <a:pt x="60158" y="24063"/>
                </a:cubicBezTo>
                <a:cubicBezTo>
                  <a:pt x="76200" y="36095"/>
                  <a:pt x="83203" y="56965"/>
                  <a:pt x="96253" y="72190"/>
                </a:cubicBezTo>
                <a:cubicBezTo>
                  <a:pt x="107326" y="85109"/>
                  <a:pt x="121275" y="95365"/>
                  <a:pt x="132348" y="108284"/>
                </a:cubicBezTo>
                <a:cubicBezTo>
                  <a:pt x="145398" y="123509"/>
                  <a:pt x="154263" y="142232"/>
                  <a:pt x="168442" y="156411"/>
                </a:cubicBezTo>
                <a:cubicBezTo>
                  <a:pt x="178667" y="166636"/>
                  <a:pt x="191603" y="174007"/>
                  <a:pt x="204537" y="180474"/>
                </a:cubicBezTo>
                <a:cubicBezTo>
                  <a:pt x="215881" y="186146"/>
                  <a:pt x="240632" y="192505"/>
                  <a:pt x="240632" y="192505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D9D3798-7246-4376-855C-D3A904D0E926}"/>
              </a:ext>
            </a:extLst>
          </p:cNvPr>
          <p:cNvSpPr txBox="1"/>
          <p:nvPr/>
        </p:nvSpPr>
        <p:spPr>
          <a:xfrm>
            <a:off x="1985346" y="2264291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latin typeface="Bradley Hand ITC" panose="03070402050302030203" pitchFamily="66" charset="0"/>
              </a:rPr>
              <a:t>Här är vi nu</a:t>
            </a:r>
          </a:p>
        </p:txBody>
      </p:sp>
    </p:spTree>
    <p:extLst>
      <p:ext uri="{BB962C8B-B14F-4D97-AF65-F5344CB8AC3E}">
        <p14:creationId xmlns:p14="http://schemas.microsoft.com/office/powerpoint/2010/main" val="136825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E12F4CB5-69C6-4476-9A93-0AE4FCA18B26}"/>
              </a:ext>
            </a:extLst>
          </p:cNvPr>
          <p:cNvSpPr txBox="1">
            <a:spLocks/>
          </p:cNvSpPr>
          <p:nvPr/>
        </p:nvSpPr>
        <p:spPr>
          <a:xfrm>
            <a:off x="1759617" y="2163244"/>
            <a:ext cx="5642811" cy="651792"/>
          </a:xfrm>
          <a:prstGeom prst="rect">
            <a:avLst/>
          </a:prstGeom>
          <a:solidFill>
            <a:srgbClr val="40A96D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Marknad och finansiering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019C1719-E496-4920-9A78-3A1E6BD29ABD}"/>
              </a:ext>
            </a:extLst>
          </p:cNvPr>
          <p:cNvSpPr txBox="1">
            <a:spLocks/>
          </p:cNvSpPr>
          <p:nvPr/>
        </p:nvSpPr>
        <p:spPr>
          <a:xfrm>
            <a:off x="2074713" y="3015188"/>
            <a:ext cx="4383506" cy="651792"/>
          </a:xfrm>
          <a:prstGeom prst="rect">
            <a:avLst/>
          </a:prstGeom>
          <a:solidFill>
            <a:srgbClr val="F17E26"/>
          </a:solidFill>
        </p:spPr>
        <p:txBody>
          <a:bodyPr vert="horz" lIns="108000" tIns="144000" rIns="108000" bIns="36000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Beslut och effekter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E99E687B-2BCB-4595-ACC9-2687EDC830D2}"/>
              </a:ext>
            </a:extLst>
          </p:cNvPr>
          <p:cNvSpPr txBox="1">
            <a:spLocks/>
          </p:cNvSpPr>
          <p:nvPr/>
        </p:nvSpPr>
        <p:spPr>
          <a:xfrm>
            <a:off x="1425741" y="3867132"/>
            <a:ext cx="6292517" cy="651792"/>
          </a:xfrm>
          <a:prstGeom prst="rect">
            <a:avLst/>
          </a:prstGeom>
          <a:solidFill>
            <a:srgbClr val="FF0000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Integrerad samhällsplanering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D086C7E0-2F16-46D7-9BFF-2B16CE9EB82A}"/>
              </a:ext>
            </a:extLst>
          </p:cNvPr>
          <p:cNvSpPr txBox="1">
            <a:spLocks/>
          </p:cNvSpPr>
          <p:nvPr/>
        </p:nvSpPr>
        <p:spPr>
          <a:xfrm>
            <a:off x="2265213" y="4719076"/>
            <a:ext cx="4804071" cy="612000"/>
          </a:xfrm>
          <a:prstGeom prst="rect">
            <a:avLst/>
          </a:prstGeom>
          <a:solidFill>
            <a:srgbClr val="727272"/>
          </a:solidFill>
        </p:spPr>
        <p:txBody>
          <a:bodyPr vert="horz" lIns="108000" tIns="144000" rIns="108000" bIns="36000" rtlCol="0" anchor="ctr">
            <a:normAutofit fontScale="90000" lnSpcReduction="1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Kollektivtrafik för alla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00BA4A4C-4914-46FF-A4D3-5F6AA722FFDA}"/>
              </a:ext>
            </a:extLst>
          </p:cNvPr>
          <p:cNvSpPr txBox="1">
            <a:spLocks/>
          </p:cNvSpPr>
          <p:nvPr/>
        </p:nvSpPr>
        <p:spPr>
          <a:xfrm>
            <a:off x="2370221" y="1311300"/>
            <a:ext cx="4403558" cy="651792"/>
          </a:xfrm>
          <a:prstGeom prst="rect">
            <a:avLst/>
          </a:prstGeom>
          <a:solidFill>
            <a:schemeClr val="accent1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Framtidens mobilitet</a:t>
            </a:r>
          </a:p>
        </p:txBody>
      </p:sp>
    </p:spTree>
    <p:extLst>
      <p:ext uri="{BB962C8B-B14F-4D97-AF65-F5344CB8AC3E}">
        <p14:creationId xmlns:p14="http://schemas.microsoft.com/office/powerpoint/2010/main" val="7739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5C8409C-0B05-419D-BB18-688581BE717F}"/>
              </a:ext>
            </a:extLst>
          </p:cNvPr>
          <p:cNvSpPr txBox="1"/>
          <p:nvPr/>
        </p:nvSpPr>
        <p:spPr>
          <a:xfrm>
            <a:off x="986588" y="2565052"/>
            <a:ext cx="71708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Möjligheter och utmaningar med digital teknik</a:t>
            </a:r>
          </a:p>
          <a:p>
            <a:pPr algn="ctr"/>
            <a:r>
              <a:rPr lang="sv-SE" sz="2800" dirty="0"/>
              <a:t>Traditionella kollektivtrafikens gränssnitt mot nya mobilitetstjänster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AFCEFD8-DDD8-4326-9885-590B5FC493DB}"/>
              </a:ext>
            </a:extLst>
          </p:cNvPr>
          <p:cNvSpPr/>
          <p:nvPr/>
        </p:nvSpPr>
        <p:spPr>
          <a:xfrm>
            <a:off x="703846" y="4127713"/>
            <a:ext cx="7736305" cy="1552073"/>
          </a:xfrm>
          <a:prstGeom prst="rect">
            <a:avLst/>
          </a:prstGeom>
          <a:noFill/>
          <a:ln w="19050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buClr>
                <a:schemeClr val="tx2"/>
              </a:buClr>
            </a:pP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Nystartade projekt:</a:t>
            </a:r>
          </a:p>
          <a:p>
            <a:pPr algn="ctr">
              <a:buClr>
                <a:schemeClr val="tx2"/>
              </a:buClr>
            </a:pPr>
            <a:r>
              <a:rPr lang="sv-SE" dirty="0">
                <a:solidFill>
                  <a:schemeClr val="accent1"/>
                </a:solidFill>
              </a:rPr>
              <a:t>Efterfrågestyrd kollektivtrafik: När, var och hur?</a:t>
            </a:r>
          </a:p>
          <a:p>
            <a:pPr algn="ctr">
              <a:buClr>
                <a:schemeClr val="tx2"/>
              </a:buClr>
            </a:pPr>
            <a:r>
              <a:rPr lang="sv-SE" dirty="0">
                <a:solidFill>
                  <a:schemeClr val="accent1"/>
                </a:solidFill>
              </a:rPr>
              <a:t>Digital kommunikation för nöjdare kunder och ökat kollektivt resande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67A2630B-A85A-4B85-9320-445E9C2A29F8}"/>
              </a:ext>
            </a:extLst>
          </p:cNvPr>
          <p:cNvSpPr txBox="1">
            <a:spLocks/>
          </p:cNvSpPr>
          <p:nvPr/>
        </p:nvSpPr>
        <p:spPr>
          <a:xfrm>
            <a:off x="2370219" y="1327200"/>
            <a:ext cx="4403558" cy="651792"/>
          </a:xfrm>
          <a:prstGeom prst="rect">
            <a:avLst/>
          </a:prstGeom>
          <a:solidFill>
            <a:schemeClr val="accent1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Framtidens mobilitet</a:t>
            </a:r>
          </a:p>
        </p:txBody>
      </p:sp>
    </p:spTree>
    <p:extLst>
      <p:ext uri="{BB962C8B-B14F-4D97-AF65-F5344CB8AC3E}">
        <p14:creationId xmlns:p14="http://schemas.microsoft.com/office/powerpoint/2010/main" val="147254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5C8409C-0B05-419D-BB18-688581BE717F}"/>
              </a:ext>
            </a:extLst>
          </p:cNvPr>
          <p:cNvSpPr txBox="1"/>
          <p:nvPr/>
        </p:nvSpPr>
        <p:spPr>
          <a:xfrm>
            <a:off x="850436" y="2555682"/>
            <a:ext cx="6649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Styrning, avtal och finansieringsformer för attraktiv och kostnadseffektiv kollektivtrafik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ED85280-1415-4BCE-AAA6-D0B723AC6F4E}"/>
              </a:ext>
            </a:extLst>
          </p:cNvPr>
          <p:cNvSpPr/>
          <p:nvPr/>
        </p:nvSpPr>
        <p:spPr>
          <a:xfrm>
            <a:off x="964531" y="3764158"/>
            <a:ext cx="8059155" cy="1552073"/>
          </a:xfrm>
          <a:prstGeom prst="rect">
            <a:avLst/>
          </a:prstGeom>
          <a:noFill/>
          <a:ln w="19050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>
              <a:buClr>
                <a:schemeClr val="tx2"/>
              </a:buClr>
            </a:pP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Nystartade projekt:</a:t>
            </a:r>
          </a:p>
          <a:p>
            <a:pPr>
              <a:buClr>
                <a:schemeClr val="tx2"/>
              </a:buClr>
            </a:pPr>
            <a:r>
              <a:rPr lang="sv-SE" dirty="0">
                <a:solidFill>
                  <a:srgbClr val="40A96D"/>
                </a:solidFill>
              </a:rPr>
              <a:t>Innovation och teknologisk förändring på kollektivtrafikens marknader</a:t>
            </a:r>
          </a:p>
          <a:p>
            <a:pPr>
              <a:buClr>
                <a:schemeClr val="tx2"/>
              </a:buClr>
            </a:pPr>
            <a:r>
              <a:rPr lang="sv-SE" dirty="0">
                <a:solidFill>
                  <a:srgbClr val="40A96D"/>
                </a:solidFill>
              </a:rPr>
              <a:t>Samverkansavtal – med vilka effekter?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88B0E2F6-9784-4360-AF0D-133A467D72AB}"/>
              </a:ext>
            </a:extLst>
          </p:cNvPr>
          <p:cNvSpPr txBox="1">
            <a:spLocks/>
          </p:cNvSpPr>
          <p:nvPr/>
        </p:nvSpPr>
        <p:spPr>
          <a:xfrm>
            <a:off x="964531" y="1322467"/>
            <a:ext cx="5642811" cy="651792"/>
          </a:xfrm>
          <a:prstGeom prst="rect">
            <a:avLst/>
          </a:prstGeom>
          <a:solidFill>
            <a:srgbClr val="40A96D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Marknad och finansiering</a:t>
            </a:r>
          </a:p>
        </p:txBody>
      </p:sp>
    </p:spTree>
    <p:extLst>
      <p:ext uri="{BB962C8B-B14F-4D97-AF65-F5344CB8AC3E}">
        <p14:creationId xmlns:p14="http://schemas.microsoft.com/office/powerpoint/2010/main" val="47309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5C8409C-0B05-419D-BB18-688581BE717F}"/>
              </a:ext>
            </a:extLst>
          </p:cNvPr>
          <p:cNvSpPr txBox="1"/>
          <p:nvPr/>
        </p:nvSpPr>
        <p:spPr>
          <a:xfrm>
            <a:off x="1651743" y="2564628"/>
            <a:ext cx="6649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800" dirty="0"/>
              <a:t>Kollektivtrafikens samhällseffekter</a:t>
            </a:r>
          </a:p>
          <a:p>
            <a:pPr algn="r"/>
            <a:r>
              <a:rPr lang="sv-SE" sz="2800" dirty="0"/>
              <a:t>Analysmetoder och analysresultatens roll i beslutsprocesser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ED85280-1415-4BCE-AAA6-D0B723AC6F4E}"/>
              </a:ext>
            </a:extLst>
          </p:cNvPr>
          <p:cNvSpPr/>
          <p:nvPr/>
        </p:nvSpPr>
        <p:spPr>
          <a:xfrm>
            <a:off x="180474" y="4012117"/>
            <a:ext cx="8082418" cy="1552073"/>
          </a:xfrm>
          <a:prstGeom prst="rect">
            <a:avLst/>
          </a:prstGeom>
          <a:noFill/>
          <a:ln w="19050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r">
              <a:buClr>
                <a:schemeClr val="tx2"/>
              </a:buClr>
            </a:pP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Nystartade projekt:</a:t>
            </a:r>
          </a:p>
          <a:p>
            <a:pPr algn="r">
              <a:buClr>
                <a:schemeClr val="tx2"/>
              </a:buClr>
            </a:pPr>
            <a:r>
              <a:rPr lang="sv-SE" dirty="0">
                <a:solidFill>
                  <a:schemeClr val="tx2"/>
                </a:solidFill>
              </a:rPr>
              <a:t>Effekter av satsningar och neddragningar</a:t>
            </a:r>
          </a:p>
          <a:p>
            <a:pPr algn="r">
              <a:buClr>
                <a:schemeClr val="tx2"/>
              </a:buClr>
            </a:pPr>
            <a:r>
              <a:rPr lang="sv-SE" dirty="0">
                <a:solidFill>
                  <a:schemeClr val="tx2"/>
                </a:solidFill>
              </a:rPr>
              <a:t>Basnivå för tillgänglighet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49ADB1A6-D5DF-4CCC-A274-D6532D90803F}"/>
              </a:ext>
            </a:extLst>
          </p:cNvPr>
          <p:cNvSpPr txBox="1">
            <a:spLocks/>
          </p:cNvSpPr>
          <p:nvPr/>
        </p:nvSpPr>
        <p:spPr>
          <a:xfrm>
            <a:off x="3879386" y="1328471"/>
            <a:ext cx="4383506" cy="651792"/>
          </a:xfrm>
          <a:prstGeom prst="rect">
            <a:avLst/>
          </a:prstGeom>
          <a:solidFill>
            <a:srgbClr val="F17E26"/>
          </a:solidFill>
        </p:spPr>
        <p:txBody>
          <a:bodyPr vert="horz" lIns="108000" tIns="144000" rIns="108000" bIns="36000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Beslut och effekter</a:t>
            </a:r>
          </a:p>
        </p:txBody>
      </p:sp>
    </p:spTree>
    <p:extLst>
      <p:ext uri="{BB962C8B-B14F-4D97-AF65-F5344CB8AC3E}">
        <p14:creationId xmlns:p14="http://schemas.microsoft.com/office/powerpoint/2010/main" val="385008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5C8409C-0B05-419D-BB18-688581BE717F}"/>
              </a:ext>
            </a:extLst>
          </p:cNvPr>
          <p:cNvSpPr txBox="1"/>
          <p:nvPr/>
        </p:nvSpPr>
        <p:spPr>
          <a:xfrm>
            <a:off x="1444892" y="2559638"/>
            <a:ext cx="6649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Kollektivtrafikens utformning</a:t>
            </a:r>
          </a:p>
          <a:p>
            <a:pPr algn="ctr"/>
            <a:r>
              <a:rPr lang="sv-SE" sz="2800" dirty="0"/>
              <a:t>Integrering med markanvändning och annan samhällsplanering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ED85280-1415-4BCE-AAA6-D0B723AC6F4E}"/>
              </a:ext>
            </a:extLst>
          </p:cNvPr>
          <p:cNvSpPr/>
          <p:nvPr/>
        </p:nvSpPr>
        <p:spPr>
          <a:xfrm>
            <a:off x="1451809" y="4001783"/>
            <a:ext cx="7098632" cy="1552073"/>
          </a:xfrm>
          <a:prstGeom prst="rect">
            <a:avLst/>
          </a:prstGeom>
          <a:noFill/>
          <a:ln w="19050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buClr>
                <a:schemeClr val="tx2"/>
              </a:buClr>
            </a:pP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Nystartade projekt:</a:t>
            </a:r>
          </a:p>
          <a:p>
            <a:pPr algn="ctr">
              <a:buClr>
                <a:schemeClr val="tx2"/>
              </a:buClr>
            </a:pPr>
            <a:r>
              <a:rPr lang="sv-SE" dirty="0">
                <a:solidFill>
                  <a:schemeClr val="accent2"/>
                </a:solidFill>
              </a:rPr>
              <a:t>TOD i tidiga planeringsskeden</a:t>
            </a:r>
          </a:p>
          <a:p>
            <a:pPr algn="ctr">
              <a:buClr>
                <a:schemeClr val="tx2"/>
              </a:buClr>
            </a:pPr>
            <a:r>
              <a:rPr lang="sv-SE" dirty="0">
                <a:solidFill>
                  <a:schemeClr val="accent2"/>
                </a:solidFill>
              </a:rPr>
              <a:t>Att realisera ny mobilitet - </a:t>
            </a:r>
            <a:r>
              <a:rPr lang="sv-SE" dirty="0" err="1">
                <a:solidFill>
                  <a:schemeClr val="accent2"/>
                </a:solidFill>
              </a:rPr>
              <a:t>Barkabystaden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28FFE93-B348-45BF-A52F-B6A354451C22}"/>
              </a:ext>
            </a:extLst>
          </p:cNvPr>
          <p:cNvSpPr txBox="1">
            <a:spLocks/>
          </p:cNvSpPr>
          <p:nvPr/>
        </p:nvSpPr>
        <p:spPr>
          <a:xfrm>
            <a:off x="1623257" y="1329933"/>
            <a:ext cx="6292517" cy="651792"/>
          </a:xfrm>
          <a:prstGeom prst="rect">
            <a:avLst/>
          </a:prstGeom>
          <a:solidFill>
            <a:srgbClr val="FF0000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Integrerad samhällsplanering</a:t>
            </a:r>
          </a:p>
        </p:txBody>
      </p:sp>
    </p:spTree>
    <p:extLst>
      <p:ext uri="{BB962C8B-B14F-4D97-AF65-F5344CB8AC3E}">
        <p14:creationId xmlns:p14="http://schemas.microsoft.com/office/powerpoint/2010/main" val="352837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5C8409C-0B05-419D-BB18-688581BE717F}"/>
              </a:ext>
            </a:extLst>
          </p:cNvPr>
          <p:cNvSpPr txBox="1"/>
          <p:nvPr/>
        </p:nvSpPr>
        <p:spPr>
          <a:xfrm>
            <a:off x="1592180" y="2582766"/>
            <a:ext cx="709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800" dirty="0"/>
              <a:t>Kollektivtrafikens bidrag till tillgänglighet, </a:t>
            </a:r>
            <a:r>
              <a:rPr lang="sv-SE" sz="2800" dirty="0" err="1"/>
              <a:t>demokratiproceser</a:t>
            </a:r>
            <a:r>
              <a:rPr lang="sv-SE" sz="2800" dirty="0"/>
              <a:t>, innanför- och utanförskap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ED85280-1415-4BCE-AAA6-D0B723AC6F4E}"/>
              </a:ext>
            </a:extLst>
          </p:cNvPr>
          <p:cNvSpPr/>
          <p:nvPr/>
        </p:nvSpPr>
        <p:spPr>
          <a:xfrm>
            <a:off x="1925054" y="3764158"/>
            <a:ext cx="7098632" cy="1552073"/>
          </a:xfrm>
          <a:prstGeom prst="rect">
            <a:avLst/>
          </a:prstGeom>
          <a:noFill/>
          <a:ln w="19050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r">
              <a:buClr>
                <a:schemeClr val="tx2"/>
              </a:buClr>
            </a:pP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Nystartade projekt:</a:t>
            </a:r>
          </a:p>
          <a:p>
            <a:pPr algn="r">
              <a:buClr>
                <a:schemeClr val="tx2"/>
              </a:buClr>
            </a:pPr>
            <a:r>
              <a:rPr lang="sv-SE" dirty="0">
                <a:solidFill>
                  <a:srgbClr val="727272"/>
                </a:solidFill>
              </a:rPr>
              <a:t>Nya mobilitetstjänster för socialt utsatta grupper</a:t>
            </a:r>
          </a:p>
          <a:p>
            <a:pPr algn="r">
              <a:buClr>
                <a:schemeClr val="tx2"/>
              </a:buClr>
            </a:pPr>
            <a:r>
              <a:rPr lang="sv-SE" dirty="0">
                <a:solidFill>
                  <a:srgbClr val="727272"/>
                </a:solidFill>
              </a:rPr>
              <a:t>Digital ledsagning för synskadade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890A6D5-F747-4B82-BEEF-DC5BCE64757B}"/>
              </a:ext>
            </a:extLst>
          </p:cNvPr>
          <p:cNvSpPr txBox="1">
            <a:spLocks/>
          </p:cNvSpPr>
          <p:nvPr/>
        </p:nvSpPr>
        <p:spPr>
          <a:xfrm>
            <a:off x="4000768" y="1370319"/>
            <a:ext cx="4690044" cy="612000"/>
          </a:xfrm>
          <a:prstGeom prst="rect">
            <a:avLst/>
          </a:prstGeom>
          <a:solidFill>
            <a:srgbClr val="727272"/>
          </a:solidFill>
        </p:spPr>
        <p:txBody>
          <a:bodyPr vert="horz" lIns="108000" tIns="144000" rIns="108000" bIns="36000" rtlCol="0" anchor="ctr">
            <a:normAutofit fontScale="90000" lnSpcReduction="1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Kollektivtrafik för alla</a:t>
            </a:r>
          </a:p>
        </p:txBody>
      </p:sp>
    </p:spTree>
    <p:extLst>
      <p:ext uri="{BB962C8B-B14F-4D97-AF65-F5344CB8AC3E}">
        <p14:creationId xmlns:p14="http://schemas.microsoft.com/office/powerpoint/2010/main" val="317410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E12F4CB5-69C6-4476-9A93-0AE4FCA18B26}"/>
              </a:ext>
            </a:extLst>
          </p:cNvPr>
          <p:cNvSpPr txBox="1">
            <a:spLocks/>
          </p:cNvSpPr>
          <p:nvPr/>
        </p:nvSpPr>
        <p:spPr>
          <a:xfrm>
            <a:off x="1759617" y="2163244"/>
            <a:ext cx="5642811" cy="651792"/>
          </a:xfrm>
          <a:prstGeom prst="rect">
            <a:avLst/>
          </a:prstGeom>
          <a:solidFill>
            <a:srgbClr val="40A96D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Marknad och finansiering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019C1719-E496-4920-9A78-3A1E6BD29ABD}"/>
              </a:ext>
            </a:extLst>
          </p:cNvPr>
          <p:cNvSpPr txBox="1">
            <a:spLocks/>
          </p:cNvSpPr>
          <p:nvPr/>
        </p:nvSpPr>
        <p:spPr>
          <a:xfrm>
            <a:off x="2074713" y="3015188"/>
            <a:ext cx="4383506" cy="651792"/>
          </a:xfrm>
          <a:prstGeom prst="rect">
            <a:avLst/>
          </a:prstGeom>
          <a:solidFill>
            <a:srgbClr val="F17E26"/>
          </a:solidFill>
        </p:spPr>
        <p:txBody>
          <a:bodyPr vert="horz" lIns="108000" tIns="144000" rIns="108000" bIns="36000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Beslut och effekter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E99E687B-2BCB-4595-ACC9-2687EDC830D2}"/>
              </a:ext>
            </a:extLst>
          </p:cNvPr>
          <p:cNvSpPr txBox="1">
            <a:spLocks/>
          </p:cNvSpPr>
          <p:nvPr/>
        </p:nvSpPr>
        <p:spPr>
          <a:xfrm>
            <a:off x="1425741" y="3867132"/>
            <a:ext cx="6292517" cy="651792"/>
          </a:xfrm>
          <a:prstGeom prst="rect">
            <a:avLst/>
          </a:prstGeom>
          <a:solidFill>
            <a:srgbClr val="FF0000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Integrerad samhällsplanering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D086C7E0-2F16-46D7-9BFF-2B16CE9EB82A}"/>
              </a:ext>
            </a:extLst>
          </p:cNvPr>
          <p:cNvSpPr txBox="1">
            <a:spLocks/>
          </p:cNvSpPr>
          <p:nvPr/>
        </p:nvSpPr>
        <p:spPr>
          <a:xfrm>
            <a:off x="2265213" y="4719076"/>
            <a:ext cx="4804071" cy="612000"/>
          </a:xfrm>
          <a:prstGeom prst="rect">
            <a:avLst/>
          </a:prstGeom>
          <a:solidFill>
            <a:srgbClr val="727272"/>
          </a:solidFill>
        </p:spPr>
        <p:txBody>
          <a:bodyPr vert="horz" lIns="108000" tIns="144000" rIns="108000" bIns="36000" rtlCol="0" anchor="ctr">
            <a:normAutofit fontScale="90000" lnSpcReduction="1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Kollektivtrafik för alla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00BA4A4C-4914-46FF-A4D3-5F6AA722FFDA}"/>
              </a:ext>
            </a:extLst>
          </p:cNvPr>
          <p:cNvSpPr txBox="1">
            <a:spLocks/>
          </p:cNvSpPr>
          <p:nvPr/>
        </p:nvSpPr>
        <p:spPr>
          <a:xfrm>
            <a:off x="2370221" y="1311300"/>
            <a:ext cx="4403558" cy="651792"/>
          </a:xfrm>
          <a:prstGeom prst="rect">
            <a:avLst/>
          </a:prstGeom>
          <a:solidFill>
            <a:schemeClr val="accent1"/>
          </a:solidFill>
        </p:spPr>
        <p:txBody>
          <a:bodyPr vert="horz" lIns="108000" tIns="144000" rIns="108000" bIns="36000" rtlCol="0" anchor="ctr">
            <a:normAutofit fontScale="9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sv-SE" dirty="0">
                <a:solidFill>
                  <a:schemeClr val="bg1"/>
                </a:solidFill>
              </a:rPr>
              <a:t>Framtidens mobilitet</a:t>
            </a:r>
          </a:p>
        </p:txBody>
      </p:sp>
    </p:spTree>
    <p:extLst>
      <p:ext uri="{BB962C8B-B14F-4D97-AF65-F5344CB8AC3E}">
        <p14:creationId xmlns:p14="http://schemas.microsoft.com/office/powerpoint/2010/main" val="2413476564"/>
      </p:ext>
    </p:extLst>
  </p:cSld>
  <p:clrMapOvr>
    <a:masterClrMapping/>
  </p:clrMapOvr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K2-PPT</Template>
  <TotalTime>40250</TotalTime>
  <Words>199</Words>
  <Application>Microsoft Office PowerPoint</Application>
  <PresentationFormat>Bildspel på skärmen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Myriad Pro</vt:lpstr>
      <vt:lpstr>Times New Roman</vt:lpstr>
      <vt:lpstr>K2-PPT</vt:lpstr>
      <vt:lpstr>Genomförande i tre faser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PowerPoint-mall</dc:title>
  <dc:creator>Erik Ronnle</dc:creator>
  <cp:lastModifiedBy>Hanna Holm</cp:lastModifiedBy>
  <cp:revision>497</cp:revision>
  <cp:lastPrinted>2020-02-13T08:01:46Z</cp:lastPrinted>
  <dcterms:created xsi:type="dcterms:W3CDTF">2015-05-27T07:24:05Z</dcterms:created>
  <dcterms:modified xsi:type="dcterms:W3CDTF">2020-04-27T06:46:26Z</dcterms:modified>
</cp:coreProperties>
</file>