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8" r:id="rId3"/>
    <p:sldId id="338" r:id="rId4"/>
    <p:sldId id="286" r:id="rId5"/>
    <p:sldId id="332" r:id="rId6"/>
    <p:sldId id="336" r:id="rId7"/>
    <p:sldId id="341" r:id="rId8"/>
    <p:sldId id="340" r:id="rId9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F8B51B"/>
    <a:srgbClr val="40A96D"/>
    <a:srgbClr val="FC2B07"/>
    <a:srgbClr val="359C9E"/>
    <a:srgbClr val="F1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98" autoAdjust="0"/>
    <p:restoredTop sz="90172" autoAdjust="0"/>
  </p:normalViewPr>
  <p:slideViewPr>
    <p:cSldViewPr snapToGrid="0" snapToObjects="1">
      <p:cViewPr varScale="1">
        <p:scale>
          <a:sx n="60" d="100"/>
          <a:sy n="60" d="100"/>
        </p:scale>
        <p:origin x="16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C9FD-14EE-5141-8189-CCA9C53A5AC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2D62B-E72E-CD4C-A976-0E58687D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4167-B5A6-495A-9F7D-BBDEFBB1498B}" type="datetimeFigureOut">
              <a:rPr lang="sv-SE" smtClean="0"/>
              <a:t>2020-04-24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8C6E-CEEC-4179-B40A-4BC6ED24C5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76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78C6E-CEEC-4179-B40A-4BC6ED24C5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61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</a:t>
            </a:r>
            <a:r>
              <a:rPr lang="sv-SE" dirty="0" err="1"/>
              <a:t>message</a:t>
            </a:r>
            <a:r>
              <a:rPr lang="sv-SE" dirty="0"/>
              <a:t>:</a:t>
            </a:r>
            <a:r>
              <a:rPr lang="sv-SE" baseline="0" dirty="0"/>
              <a:t> fall, CBA minus, fastighetsvärden stora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78C6E-CEEC-4179-B40A-4BC6ED24C5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35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Mindre text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78C6E-CEEC-4179-B40A-4BC6ED24C5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87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7569"/>
            <a:ext cx="7772400" cy="91456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3"/>
            <a:ext cx="6400800" cy="64272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651467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49"/>
            <a:ext cx="8229600" cy="359949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 b="0"/>
            </a:lvl3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01762"/>
            <a:ext cx="359003" cy="35900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85" y="6375500"/>
            <a:ext cx="1244192" cy="411526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468026" y="6401762"/>
            <a:ext cx="3999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Lina Olsson,</a:t>
            </a:r>
            <a:r>
              <a:rPr lang="en-US" sz="1600" baseline="0" dirty="0">
                <a:solidFill>
                  <a:schemeClr val="bg1"/>
                </a:solidFill>
              </a:rPr>
              <a:t> K2 </a:t>
            </a:r>
            <a:r>
              <a:rPr lang="en-US" sz="1600" baseline="0" dirty="0" err="1">
                <a:solidFill>
                  <a:schemeClr val="bg1"/>
                </a:solidFill>
              </a:rPr>
              <a:t>resultatkonferens</a:t>
            </a:r>
            <a:r>
              <a:rPr lang="en-US" sz="1600" baseline="0" dirty="0">
                <a:solidFill>
                  <a:schemeClr val="bg1"/>
                </a:solidFill>
              </a:rPr>
              <a:t>, 2020-04-23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783" y="1206326"/>
            <a:ext cx="6496777" cy="914564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Markvärdefinansiering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av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infrastruktur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för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kollektivtrafik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2"/>
            <a:ext cx="6400800" cy="94729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Lina Olsson </a:t>
            </a:r>
            <a:r>
              <a:rPr lang="en-US" dirty="0" err="1">
                <a:latin typeface="+mn-lt"/>
              </a:rPr>
              <a:t>och</a:t>
            </a:r>
            <a:r>
              <a:rPr lang="en-US" dirty="0">
                <a:latin typeface="+mn-lt"/>
              </a:rPr>
              <a:t> Helena Bohman</a:t>
            </a:r>
          </a:p>
          <a:p>
            <a:r>
              <a:rPr lang="sv-SE" dirty="0">
                <a:latin typeface="+mn-lt"/>
              </a:rPr>
              <a:t>K2 - Nationellt kunskapscentrum för kollektivtrafik</a:t>
            </a:r>
          </a:p>
          <a:p>
            <a:r>
              <a:rPr lang="en-US" dirty="0">
                <a:latin typeface="+mn-lt"/>
              </a:rPr>
              <a:t>Malmö universitet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6" y="3910746"/>
            <a:ext cx="1343638" cy="44441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3864014"/>
            <a:ext cx="537882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956087" y="256355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Markvärdefinansiering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2020275" y="1172691"/>
            <a:ext cx="541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finansiering av offentlig infrastruktur, anläggningar och faciliteter genom markvärdestegringar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289567" y="728180"/>
            <a:ext cx="501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(markvärdeöverföring, markvärdeåterföring)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5" y="4843182"/>
            <a:ext cx="735210" cy="60287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12" y="2517551"/>
            <a:ext cx="735210" cy="602872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97" y="4908024"/>
            <a:ext cx="735210" cy="602872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4"/>
          <a:srcRect l="28077" t="36723" r="53205" b="29088"/>
          <a:stretch/>
        </p:blipFill>
        <p:spPr>
          <a:xfrm>
            <a:off x="3882158" y="2967931"/>
            <a:ext cx="1487942" cy="1528709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>
          <a:xfrm>
            <a:off x="1034926" y="3359213"/>
            <a:ext cx="1348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rial Narrow" panose="020B0606020202030204" pitchFamily="34" charset="0"/>
              </a:rPr>
              <a:t>Kollektivtrafik-utbyggnad</a:t>
            </a: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77" y="3791319"/>
            <a:ext cx="801664" cy="721498"/>
          </a:xfrm>
          <a:prstGeom prst="rect">
            <a:avLst/>
          </a:prstGeom>
        </p:spPr>
      </p:pic>
      <p:sp>
        <p:nvSpPr>
          <p:cNvPr id="22" name="Cirkelformad pil 21"/>
          <p:cNvSpPr/>
          <p:nvPr/>
        </p:nvSpPr>
        <p:spPr>
          <a:xfrm rot="21353294">
            <a:off x="1809028" y="2167583"/>
            <a:ext cx="2294116" cy="1750845"/>
          </a:xfrm>
          <a:prstGeom prst="circular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4366237" y="2105847"/>
            <a:ext cx="1234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rial Narrow" panose="020B0606020202030204" pitchFamily="34" charset="0"/>
                <a:sym typeface="Wingdings" panose="05000000000000000000" pitchFamily="2" charset="2"/>
              </a:rPr>
              <a:t>Mark-/</a:t>
            </a:r>
            <a:r>
              <a:rPr lang="sv-SE" sz="1600" dirty="0" err="1">
                <a:latin typeface="Arial Narrow" panose="020B0606020202030204" pitchFamily="34" charset="0"/>
                <a:sym typeface="Wingdings" panose="05000000000000000000" pitchFamily="2" charset="2"/>
              </a:rPr>
              <a:t>fastighets-värdeökning</a:t>
            </a:r>
            <a:endParaRPr lang="sv-SE" sz="1600" dirty="0">
              <a:latin typeface="Arial Narrow" panose="020B0606020202030204" pitchFamily="34" charset="0"/>
            </a:endParaRPr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3" y="5482982"/>
            <a:ext cx="757869" cy="757869"/>
          </a:xfrm>
          <a:prstGeom prst="rect">
            <a:avLst/>
          </a:prstGeom>
        </p:spPr>
      </p:pic>
      <p:sp>
        <p:nvSpPr>
          <p:cNvPr id="25" name="Nedåtpil 24"/>
          <p:cNvSpPr/>
          <p:nvPr/>
        </p:nvSpPr>
        <p:spPr>
          <a:xfrm rot="14011995">
            <a:off x="1402946" y="4226207"/>
            <a:ext cx="395871" cy="952398"/>
          </a:xfrm>
          <a:prstGeom prst="down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ktangel 25"/>
          <p:cNvSpPr/>
          <p:nvPr/>
        </p:nvSpPr>
        <p:spPr>
          <a:xfrm>
            <a:off x="-11212" y="4615057"/>
            <a:ext cx="1195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rial Narrow" panose="020B0606020202030204" pitchFamily="34" charset="0"/>
              </a:rPr>
              <a:t>kredit (banklån eller obligationer)</a:t>
            </a:r>
          </a:p>
        </p:txBody>
      </p:sp>
      <p:sp>
        <p:nvSpPr>
          <p:cNvPr id="27" name="Cirkelformad pil 26"/>
          <p:cNvSpPr/>
          <p:nvPr/>
        </p:nvSpPr>
        <p:spPr>
          <a:xfrm rot="9025823">
            <a:off x="2456651" y="4023176"/>
            <a:ext cx="2240948" cy="17508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752760"/>
              <a:gd name="adj5" fmla="val 1250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042941" y="3359213"/>
            <a:ext cx="278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Två instrument används i Sverige</a:t>
            </a:r>
          </a:p>
          <a:p>
            <a:pPr marL="285750" indent="-285750">
              <a:buFontTx/>
              <a:buChar char="-"/>
            </a:pPr>
            <a:r>
              <a:rPr lang="sv-SE" sz="1400" dirty="0"/>
              <a:t>Försäljning av kommunal mark</a:t>
            </a:r>
          </a:p>
          <a:p>
            <a:pPr marL="285750" indent="-285750">
              <a:buFontTx/>
              <a:buChar char="-"/>
            </a:pPr>
            <a:r>
              <a:rPr lang="sv-SE" sz="1400" dirty="0"/>
              <a:t>Medfinansieringsersättning genom exploateringsavtal (används vid exploatering på privat mark)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6222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899324" y="2491396"/>
            <a:ext cx="3392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latin typeface="+mj-lt"/>
                <a:cs typeface="Arial" panose="020B0604020202020204" pitchFamily="34" charset="0"/>
              </a:rPr>
              <a:t>Den internationella forskningen om markvärdefinansiering (MVF)</a:t>
            </a:r>
          </a:p>
          <a:p>
            <a:pPr algn="ctr"/>
            <a:endParaRPr lang="sv-SE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Kommentar i oval 4"/>
          <p:cNvSpPr/>
          <p:nvPr/>
        </p:nvSpPr>
        <p:spPr>
          <a:xfrm flipH="1">
            <a:off x="5714704" y="491395"/>
            <a:ext cx="2920270" cy="1207458"/>
          </a:xfrm>
          <a:prstGeom prst="wedgeEllipseCallout">
            <a:avLst>
              <a:gd name="adj1" fmla="val 37161"/>
              <a:gd name="adj2" fmla="val 7099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MVF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bäst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tillämpad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där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fastighetsvärden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är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höga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eller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kan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höjas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markant</a:t>
            </a:r>
            <a:endParaRPr 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Kommentar i oval 5"/>
          <p:cNvSpPr/>
          <p:nvPr/>
        </p:nvSpPr>
        <p:spPr>
          <a:xfrm flipH="1">
            <a:off x="3009052" y="226337"/>
            <a:ext cx="2592512" cy="1130807"/>
          </a:xfrm>
          <a:prstGeom prst="wedgeEllipseCallout">
            <a:avLst>
              <a:gd name="adj1" fmla="val -31104"/>
              <a:gd name="adj2" fmla="val 77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2. MVF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skapar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incitament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för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förtätning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och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hög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bebyggelsetäthet</a:t>
            </a:r>
            <a:endParaRPr 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Kommentar i oval 6"/>
          <p:cNvSpPr/>
          <p:nvPr/>
        </p:nvSpPr>
        <p:spPr>
          <a:xfrm flipH="1">
            <a:off x="6292012" y="1925909"/>
            <a:ext cx="2761557" cy="1510481"/>
          </a:xfrm>
          <a:prstGeom prst="wedgeEllipseCallout">
            <a:avLst>
              <a:gd name="adj1" fmla="val 55674"/>
              <a:gd name="adj2" fmla="val 4137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4. MVF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förknippad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med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högre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ekonomisk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risk,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pga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svängningar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på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fastighetsmarknaden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sv-SE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Kommentar i oval 7"/>
          <p:cNvSpPr/>
          <p:nvPr/>
        </p:nvSpPr>
        <p:spPr>
          <a:xfrm flipH="1">
            <a:off x="6237171" y="3822386"/>
            <a:ext cx="2616063" cy="1116942"/>
          </a:xfrm>
          <a:prstGeom prst="wedgeEllipseCallout">
            <a:avLst>
              <a:gd name="adj1" fmla="val 56824"/>
              <a:gd name="adj2" fmla="val -4290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5.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Kostnader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för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krediter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och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drift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är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sällan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inkluderade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Kommentar i oval 8"/>
          <p:cNvSpPr/>
          <p:nvPr/>
        </p:nvSpPr>
        <p:spPr>
          <a:xfrm flipH="1">
            <a:off x="3789780" y="4730613"/>
            <a:ext cx="3189987" cy="1106332"/>
          </a:xfrm>
          <a:prstGeom prst="wedgeEllipseCallout">
            <a:avLst>
              <a:gd name="adj1" fmla="val 7452"/>
              <a:gd name="adj2" fmla="val -912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6.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tendenser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till ‘gold plating’,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dvs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investeringar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av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högre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kvalitet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än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normalfallet</a:t>
            </a:r>
            <a:endParaRPr 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Kommentar i oval 9"/>
          <p:cNvSpPr/>
          <p:nvPr/>
        </p:nvSpPr>
        <p:spPr>
          <a:xfrm>
            <a:off x="751739" y="4515806"/>
            <a:ext cx="2942073" cy="1321139"/>
          </a:xfrm>
          <a:prstGeom prst="wedgeEllipseCallout">
            <a:avLst>
              <a:gd name="adj1" fmla="val 46013"/>
              <a:gd name="adj2" fmla="val -6384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7. MVF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skapar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incitament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för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prioritering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av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värdehöjande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strategier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policy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och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planer</a:t>
            </a:r>
            <a:endParaRPr lang="sv-SE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Kommentar i oval 10"/>
          <p:cNvSpPr/>
          <p:nvPr/>
        </p:nvSpPr>
        <p:spPr>
          <a:xfrm flipH="1">
            <a:off x="97533" y="2542516"/>
            <a:ext cx="2546606" cy="1787748"/>
          </a:xfrm>
          <a:prstGeom prst="wedgeEllipseCallout">
            <a:avLst>
              <a:gd name="adj1" fmla="val -70867"/>
              <a:gd name="adj2" fmla="val -214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8. MVF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riskerar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generera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ökande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fastighetspriser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och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hyror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gentrifiering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undanträngning</a:t>
            </a:r>
            <a:endParaRPr lang="sv-SE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Kommentar i oval 11"/>
          <p:cNvSpPr/>
          <p:nvPr/>
        </p:nvSpPr>
        <p:spPr>
          <a:xfrm flipH="1">
            <a:off x="97534" y="948821"/>
            <a:ext cx="3340607" cy="1390530"/>
          </a:xfrm>
          <a:prstGeom prst="wedgeEllipseCallout">
            <a:avLst>
              <a:gd name="adj1" fmla="val -46623"/>
              <a:gd name="adj2" fmla="val 510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1. MVF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blivit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allt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mer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populär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under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senare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tid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uppfattas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som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smart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och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snabb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finansieringsmetod</a:t>
            </a:r>
            <a:endParaRPr 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383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68" y="204949"/>
            <a:ext cx="2945905" cy="610894"/>
          </a:xfrm>
        </p:spPr>
        <p:txBody>
          <a:bodyPr/>
          <a:lstStyle/>
          <a:p>
            <a:r>
              <a:rPr lang="en-US" sz="1600" b="1" dirty="0" err="1">
                <a:latin typeface="+mj-lt"/>
              </a:rPr>
              <a:t>Spårväg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</a:t>
            </a:r>
            <a:r>
              <a:rPr lang="en-US" sz="1600" b="1" dirty="0">
                <a:latin typeface="+mj-lt"/>
              </a:rPr>
              <a:t> Lund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1920" y="204949"/>
            <a:ext cx="2945905" cy="560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1" dirty="0" err="1">
                <a:latin typeface="+mj-lt"/>
              </a:rPr>
              <a:t>Tunnelbana</a:t>
            </a:r>
            <a:r>
              <a:rPr lang="en-US" sz="1600" b="1" dirty="0">
                <a:latin typeface="+mj-lt"/>
              </a:rPr>
              <a:t> till Nacka 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9" b="15384"/>
          <a:stretch/>
        </p:blipFill>
        <p:spPr>
          <a:xfrm>
            <a:off x="0" y="3505200"/>
            <a:ext cx="5118042" cy="2794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15532"/>
          <a:stretch/>
        </p:blipFill>
        <p:spPr>
          <a:xfrm>
            <a:off x="4709995" y="3505200"/>
            <a:ext cx="4306784" cy="280416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88693" y="803646"/>
            <a:ext cx="4203848" cy="1720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n-lt"/>
              </a:rPr>
              <a:t>Beräknad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byggkostnad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blå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linjens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södra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förlängning</a:t>
            </a:r>
            <a:r>
              <a:rPr lang="en-US" sz="1400" dirty="0">
                <a:latin typeface="+mn-lt"/>
              </a:rPr>
              <a:t>: </a:t>
            </a:r>
            <a:r>
              <a:rPr lang="en-US" sz="1400" b="1" dirty="0">
                <a:latin typeface="+mn-lt"/>
              </a:rPr>
              <a:t>6,700 MSEK </a:t>
            </a:r>
            <a:r>
              <a:rPr lang="en-US" sz="1400" dirty="0">
                <a:latin typeface="+mn-lt"/>
              </a:rPr>
              <a:t>(2013) </a:t>
            </a:r>
          </a:p>
          <a:p>
            <a:pPr>
              <a:tabLst>
                <a:tab pos="266700" algn="l"/>
              </a:tabLst>
            </a:pPr>
            <a:r>
              <a:rPr lang="en-US" sz="1400" dirty="0">
                <a:latin typeface="+mn-lt"/>
              </a:rPr>
              <a:t>	Nacka </a:t>
            </a:r>
            <a:r>
              <a:rPr lang="en-US" sz="1400" dirty="0" err="1">
                <a:latin typeface="+mn-lt"/>
              </a:rPr>
              <a:t>kommun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bidrar</a:t>
            </a:r>
            <a:r>
              <a:rPr lang="en-US" sz="1400" dirty="0">
                <a:latin typeface="+mn-lt"/>
              </a:rPr>
              <a:t> med </a:t>
            </a:r>
            <a:r>
              <a:rPr lang="en-US" sz="1400" b="1" dirty="0">
                <a:latin typeface="+mn-lt"/>
              </a:rPr>
              <a:t>850 MSEK </a:t>
            </a:r>
            <a:r>
              <a:rPr lang="en-US" sz="1400" dirty="0">
                <a:latin typeface="+mn-lt"/>
              </a:rPr>
              <a:t>(2013)</a:t>
            </a:r>
          </a:p>
          <a:p>
            <a:pPr>
              <a:tabLst>
                <a:tab pos="266700" algn="l"/>
              </a:tabLst>
            </a:pPr>
            <a:endParaRPr lang="en-US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n-lt"/>
              </a:rPr>
              <a:t>Beräknad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nettonuvärdeskvot</a:t>
            </a:r>
            <a:r>
              <a:rPr lang="en-US" sz="1400" dirty="0">
                <a:latin typeface="+mn-lt"/>
              </a:rPr>
              <a:t>: </a:t>
            </a:r>
            <a:r>
              <a:rPr lang="en-US" sz="1400" b="1" dirty="0">
                <a:latin typeface="+mn-lt"/>
              </a:rPr>
              <a:t>-0.07/-0.09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n-lt"/>
              </a:rPr>
              <a:t>Uppskattade</a:t>
            </a:r>
            <a:r>
              <a:rPr lang="en-US" sz="1400" dirty="0">
                <a:latin typeface="+mn-lt"/>
              </a:rPr>
              <a:t> ‘</a:t>
            </a:r>
            <a:r>
              <a:rPr lang="en-US" sz="1400" dirty="0" err="1">
                <a:latin typeface="+mn-lt"/>
              </a:rPr>
              <a:t>marknadsvärdeökningar</a:t>
            </a:r>
            <a:r>
              <a:rPr lang="en-US" sz="1400" dirty="0">
                <a:latin typeface="+mn-lt"/>
              </a:rPr>
              <a:t>’ </a:t>
            </a:r>
            <a:r>
              <a:rPr lang="en-US" sz="1400" dirty="0" err="1">
                <a:latin typeface="+mn-lt"/>
              </a:rPr>
              <a:t>av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fastigheter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blå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linjens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influensområde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4,156 MSEK </a:t>
            </a:r>
            <a:r>
              <a:rPr lang="en-US" sz="1400" dirty="0" err="1">
                <a:latin typeface="+mn-lt"/>
              </a:rPr>
              <a:t>för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befintlig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bebyggelse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samt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nya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bostäder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och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kontor</a:t>
            </a:r>
            <a:endParaRPr lang="en-US" sz="1400" b="1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8414" y="2053187"/>
            <a:ext cx="4167186" cy="302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6868" y="826003"/>
            <a:ext cx="4390278" cy="207912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Beräknad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byggkostnad</a:t>
            </a:r>
            <a:r>
              <a:rPr lang="en-US" sz="1400" dirty="0">
                <a:latin typeface="+mj-lt"/>
              </a:rPr>
              <a:t>: </a:t>
            </a:r>
            <a:r>
              <a:rPr lang="en-US" sz="1400" b="1" dirty="0">
                <a:latin typeface="+mj-lt"/>
                <a:cs typeface="Calibri" panose="020F0502020204030204" pitchFamily="34" charset="0"/>
              </a:rPr>
              <a:t>~800 MSEK </a:t>
            </a:r>
            <a:r>
              <a:rPr lang="en-US" sz="1400" dirty="0">
                <a:latin typeface="+mj-lt"/>
                <a:cs typeface="Calibri" panose="020F0502020204030204" pitchFamily="34" charset="0"/>
              </a:rPr>
              <a:t>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Beräknad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nettonuvärdeskvot</a:t>
            </a:r>
            <a:r>
              <a:rPr lang="en-US" sz="1400" dirty="0">
                <a:latin typeface="+mj-lt"/>
              </a:rPr>
              <a:t>: </a:t>
            </a:r>
            <a:r>
              <a:rPr lang="en-US" sz="1400" b="1" dirty="0">
                <a:latin typeface="+mj-lt"/>
              </a:rPr>
              <a:t>-0.45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+mj-lt"/>
              </a:rPr>
              <a:t>Uppskattade ’fastighetsvärdeökningar’, befintliga och nya bostäder och kontor: </a:t>
            </a:r>
            <a:r>
              <a:rPr lang="sv-SE" sz="1400" b="1" dirty="0">
                <a:latin typeface="+mj-lt"/>
              </a:rPr>
              <a:t>ca 3,580 MSEK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108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51690"/>
              </p:ext>
            </p:extLst>
          </p:nvPr>
        </p:nvGraphicFramePr>
        <p:xfrm>
          <a:off x="795360" y="315634"/>
          <a:ext cx="7434075" cy="5671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0139">
                  <a:extLst>
                    <a:ext uri="{9D8B030D-6E8A-4147-A177-3AD203B41FA5}">
                      <a16:colId xmlns:a16="http://schemas.microsoft.com/office/drawing/2014/main" val="1627037729"/>
                    </a:ext>
                  </a:extLst>
                </a:gridCol>
                <a:gridCol w="2495911">
                  <a:extLst>
                    <a:ext uri="{9D8B030D-6E8A-4147-A177-3AD203B41FA5}">
                      <a16:colId xmlns:a16="http://schemas.microsoft.com/office/drawing/2014/main" val="3001655227"/>
                    </a:ext>
                  </a:extLst>
                </a:gridCol>
                <a:gridCol w="2478025">
                  <a:extLst>
                    <a:ext uri="{9D8B030D-6E8A-4147-A177-3AD203B41FA5}">
                      <a16:colId xmlns:a16="http://schemas.microsoft.com/office/drawing/2014/main" val="655846808"/>
                    </a:ext>
                  </a:extLst>
                </a:gridCol>
              </a:tblGrid>
              <a:tr h="417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Lund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Nacka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01333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r>
                        <a:rPr lang="sv-SE" sz="1300" dirty="0"/>
                        <a:t>Kostnadstäckning</a:t>
                      </a:r>
                      <a:endParaRPr lang="en-GB" sz="13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300" dirty="0"/>
                        <a:t>Bägge kommunerna räknar med</a:t>
                      </a:r>
                      <a:r>
                        <a:rPr lang="sv-SE" sz="1300" baseline="0" dirty="0"/>
                        <a:t> att täcka </a:t>
                      </a:r>
                      <a:r>
                        <a:rPr lang="sv-SE" sz="1300" b="1" baseline="0" dirty="0"/>
                        <a:t>sina egna </a:t>
                      </a:r>
                      <a:r>
                        <a:rPr lang="sv-SE" sz="1300" baseline="0" dirty="0"/>
                        <a:t>investeringskostnader med exploateringsintäkter genom markförsäljningar och medfinansieringsersättning. Oklart hur omfattande exploateringsintäkterna slutligen blir.</a:t>
                      </a:r>
                      <a:endParaRPr lang="en-GB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454595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r>
                        <a:rPr lang="sv-SE" sz="1300" dirty="0"/>
                        <a:t>Täckning</a:t>
                      </a:r>
                      <a:r>
                        <a:rPr lang="sv-SE" sz="1300" baseline="0" dirty="0"/>
                        <a:t> av investeringskostnad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300" dirty="0"/>
                        <a:t>Gröna obligationer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300" dirty="0"/>
                        <a:t>Försäljning</a:t>
                      </a:r>
                      <a:r>
                        <a:rPr lang="sv-SE" sz="1300" baseline="0" dirty="0"/>
                        <a:t> av fastighet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15547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r>
                        <a:rPr lang="sv-SE" sz="1300" dirty="0"/>
                        <a:t>Markpriser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300" dirty="0"/>
                        <a:t>Fördubbling av markpriser i nytt utbyggnadsområde</a:t>
                      </a:r>
                      <a:r>
                        <a:rPr lang="sv-SE" sz="1300" baseline="0" dirty="0"/>
                        <a:t> (Brunnshög)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300" dirty="0"/>
                        <a:t>Markprisuppgång, oklart</a:t>
                      </a:r>
                      <a:r>
                        <a:rPr lang="sv-SE" sz="1300" baseline="0" dirty="0"/>
                        <a:t> i vilken omfattning de kan tillskrivas tunnelbanan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30073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/>
                        <a:t>Markvändningsplanering</a:t>
                      </a:r>
                      <a:endParaRPr lang="en-GB" sz="1300" dirty="0"/>
                    </a:p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/>
                        <a:t>Tendens till höjd bebyggelsetäthet;</a:t>
                      </a:r>
                      <a:r>
                        <a:rPr lang="sv-SE" sz="1300" baseline="0" dirty="0"/>
                        <a:t> fokus på hög kvalitet i gestaltning av bebyggda miljöer och offentliga rum</a:t>
                      </a:r>
                      <a:endParaRPr lang="en-GB" sz="1300" dirty="0"/>
                    </a:p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300" dirty="0"/>
                        <a:t>Tendens till höjd bebyggelsetäthet;</a:t>
                      </a:r>
                      <a:r>
                        <a:rPr lang="sv-SE" sz="1300" baseline="0" dirty="0"/>
                        <a:t> markanvändning som inte genererar lika höga inkomster lokaliseras längre bort från stationslägena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751259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r>
                        <a:rPr lang="sv-SE" sz="1300" dirty="0"/>
                        <a:t>Risk; efterfrågan på byggrätter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300" dirty="0"/>
                        <a:t>Stor förändring på efterfrågan; spårvägen lockade till sig nya aktörer; starkt stöd för</a:t>
                      </a:r>
                      <a:r>
                        <a:rPr lang="sv-SE" sz="1300" baseline="0" dirty="0"/>
                        <a:t> MVF bland byggherrarna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dirty="0"/>
                        <a:t>Stockholmsmarknaden visar tendenser</a:t>
                      </a:r>
                      <a:r>
                        <a:rPr lang="sv-SE" sz="1300" baseline="0" dirty="0"/>
                        <a:t> på mättnad; mindre efterfrågan än förväntat; </a:t>
                      </a:r>
                      <a:r>
                        <a:rPr lang="sv-SE" sz="1300" dirty="0"/>
                        <a:t>starkt stöd för</a:t>
                      </a:r>
                      <a:r>
                        <a:rPr lang="sv-SE" sz="1300" baseline="0" dirty="0"/>
                        <a:t> MVF bland byggherrarna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09535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r>
                        <a:rPr lang="sv-SE" sz="1300" dirty="0"/>
                        <a:t>Kostnad drift och underhåll</a:t>
                      </a:r>
                      <a:endParaRPr lang="en-GB" sz="13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300" dirty="0"/>
                        <a:t>Finansieras</a:t>
                      </a:r>
                      <a:r>
                        <a:rPr lang="sv-SE" sz="1300" baseline="0" dirty="0"/>
                        <a:t> inte av markvärden; inte medräknade</a:t>
                      </a:r>
                      <a:endParaRPr lang="en-GB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61973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r>
                        <a:rPr lang="sv-SE" sz="1300" dirty="0"/>
                        <a:t>Mål om blandning av upplåtelseformer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300" dirty="0"/>
                        <a:t>30% hyresrätter, mål kan nås, men kommunala byggbolaget</a:t>
                      </a:r>
                      <a:r>
                        <a:rPr lang="sv-SE" sz="1300" baseline="0" dirty="0"/>
                        <a:t> deltar i mycket liten utsträckning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300" dirty="0"/>
                        <a:t>30% hyresrätter, mål kan nås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7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5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1918"/>
            <a:ext cx="8229600" cy="1143000"/>
          </a:xfrm>
        </p:spPr>
        <p:txBody>
          <a:bodyPr/>
          <a:lstStyle/>
          <a:p>
            <a:pPr algn="ctr"/>
            <a:r>
              <a:rPr lang="sv-SE" sz="2200" b="1" dirty="0"/>
              <a:t>Slutsatser</a:t>
            </a:r>
            <a:endParaRPr lang="en-GB" sz="2200" b="1" dirty="0"/>
          </a:p>
        </p:txBody>
      </p:sp>
      <p:sp>
        <p:nvSpPr>
          <p:cNvPr id="4" name="Rektangel 3"/>
          <p:cNvSpPr/>
          <p:nvPr/>
        </p:nvSpPr>
        <p:spPr>
          <a:xfrm>
            <a:off x="1226820" y="1544296"/>
            <a:ext cx="6690360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Markvärdefinansiering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uppfattas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som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lovande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finansieringsmodell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, men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konstateras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samtidigt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vara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förknippad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med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nya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risker, problem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och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svårigheter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att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skapa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hållbar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markanvändning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och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effektiva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kollektivtrafiksystem</a:t>
            </a:r>
            <a:endParaRPr lang="en-GB" sz="1400" dirty="0"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Tillämpning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av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markvärdefinansiering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kan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förväntas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bli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geografiskt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ojämn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kommer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sannolikt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att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användas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oftare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i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kommuner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och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i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områden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där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exploatering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ger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hög</a:t>
            </a:r>
            <a:r>
              <a:rPr lang="en-GB" sz="1400" dirty="0"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ea typeface="Garamond" panose="02020404030301010803" pitchFamily="18" charset="0"/>
                <a:cs typeface="Arial" panose="020B0604020202020204" pitchFamily="34" charset="0"/>
              </a:rPr>
              <a:t>avkastning</a:t>
            </a:r>
            <a:endParaRPr lang="en-GB" sz="1400" dirty="0"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400" dirty="0">
                <a:ea typeface="Garamond" panose="02020404030301010803" pitchFamily="18" charset="0"/>
                <a:cs typeface="Arial" panose="020B0604020202020204" pitchFamily="34" charset="0"/>
              </a:rPr>
              <a:t>Markvärdefinansiering riskerar på sikt att göra kollektivtrafikplanering ”exploateringsstyrd”</a:t>
            </a:r>
            <a:endParaRPr lang="en-GB" sz="1400" dirty="0"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cs typeface="Arial" panose="020B0604020202020204" pitchFamily="34" charset="0"/>
              </a:rPr>
              <a:t>Risk </a:t>
            </a:r>
            <a:r>
              <a:rPr lang="en-GB" sz="1400" dirty="0" err="1">
                <a:cs typeface="Arial" panose="020B0604020202020204" pitchFamily="34" charset="0"/>
              </a:rPr>
              <a:t>för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fördelningspolitiska</a:t>
            </a:r>
            <a:r>
              <a:rPr lang="en-GB" sz="1400" dirty="0">
                <a:cs typeface="Arial" panose="020B0604020202020204" pitchFamily="34" charset="0"/>
              </a:rPr>
              <a:t> problem om </a:t>
            </a:r>
            <a:r>
              <a:rPr lang="en-GB" sz="1400" dirty="0" err="1">
                <a:cs typeface="Arial" panose="020B0604020202020204" pitchFamily="34" charset="0"/>
              </a:rPr>
              <a:t>statliga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investeringar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i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kollektivtrafikinfrastruktur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villkoras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och</a:t>
            </a:r>
            <a:r>
              <a:rPr lang="en-GB" sz="1400" dirty="0">
                <a:cs typeface="Arial" panose="020B0604020202020204" pitchFamily="34" charset="0"/>
              </a:rPr>
              <a:t> man </a:t>
            </a:r>
            <a:r>
              <a:rPr lang="en-GB" sz="1400" dirty="0" err="1">
                <a:cs typeface="Arial" panose="020B0604020202020204" pitchFamily="34" charset="0"/>
              </a:rPr>
              <a:t>förväntar</a:t>
            </a:r>
            <a:r>
              <a:rPr lang="en-GB" sz="1400" dirty="0">
                <a:cs typeface="Arial" panose="020B0604020202020204" pitchFamily="34" charset="0"/>
              </a:rPr>
              <a:t> sig </a:t>
            </a:r>
            <a:r>
              <a:rPr lang="en-GB" sz="1400" dirty="0" err="1">
                <a:cs typeface="Arial" panose="020B0604020202020204" pitchFamily="34" charset="0"/>
              </a:rPr>
              <a:t>att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utbyggnad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av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transportinfrastruktur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delvis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ska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finansieras</a:t>
            </a:r>
            <a:r>
              <a:rPr lang="en-GB" sz="1400" dirty="0">
                <a:cs typeface="Arial" panose="020B0604020202020204" pitchFamily="34" charset="0"/>
              </a:rPr>
              <a:t> med </a:t>
            </a:r>
            <a:r>
              <a:rPr lang="en-GB" sz="1400" dirty="0" err="1">
                <a:cs typeface="Arial" panose="020B0604020202020204" pitchFamily="34" charset="0"/>
              </a:rPr>
              <a:t>markvärdefinansiering</a:t>
            </a:r>
            <a:endParaRPr lang="en-GB" sz="1400" dirty="0"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6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063" y="386357"/>
            <a:ext cx="6376900" cy="1143000"/>
          </a:xfrm>
        </p:spPr>
        <p:txBody>
          <a:bodyPr/>
          <a:lstStyle/>
          <a:p>
            <a:r>
              <a:rPr lang="en-US" sz="2200" b="1" dirty="0" err="1">
                <a:latin typeface="+mn-lt"/>
              </a:rPr>
              <a:t>Publikation</a:t>
            </a:r>
            <a:endParaRPr lang="en-US" sz="2200" b="1" dirty="0">
              <a:latin typeface="+mn-l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01063" y="1350564"/>
            <a:ext cx="5084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cs typeface="Arial" panose="020B0604020202020204" pitchFamily="34" charset="0"/>
              </a:rPr>
              <a:t>K2 Research </a:t>
            </a:r>
            <a:r>
              <a:rPr lang="sv-SE" sz="1600" dirty="0" err="1">
                <a:cs typeface="Arial" panose="020B0604020202020204" pitchFamily="34" charset="0"/>
              </a:rPr>
              <a:t>Report</a:t>
            </a:r>
            <a:r>
              <a:rPr lang="sv-SE" sz="1600" dirty="0">
                <a:cs typeface="Arial" panose="020B0604020202020204" pitchFamily="34" charset="0"/>
              </a:rPr>
              <a:t>: ”Markvärdefinansiering av infrastruktur för kollektivtrafik: en kritisk översikt”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kartläggning av tidigare forskning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översikt över teoretiska debatter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globala exempel på markvärdefinansiering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institutionella verktyg och förutsättningar markvärdefinansiering i Sverige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angelägna frågor för fortsatt forskning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33077" t="16895" r="34231" b="5612"/>
          <a:stretch/>
        </p:blipFill>
        <p:spPr>
          <a:xfrm>
            <a:off x="5988818" y="1044963"/>
            <a:ext cx="2697982" cy="35973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97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0055" y="2202570"/>
            <a:ext cx="8229600" cy="887472"/>
          </a:xfrm>
        </p:spPr>
        <p:txBody>
          <a:bodyPr/>
          <a:lstStyle/>
          <a:p>
            <a:pPr algn="ctr"/>
            <a:r>
              <a:rPr lang="sv-SE" dirty="0"/>
              <a:t>Tack för uppmärksamheten!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089105"/>
      </p:ext>
    </p:extLst>
  </p:cSld>
  <p:clrMapOvr>
    <a:masterClrMapping/>
  </p:clrMapOvr>
</p:sld>
</file>

<file path=ppt/theme/theme1.xml><?xml version="1.0" encoding="utf-8"?>
<a:theme xmlns:a="http://schemas.openxmlformats.org/drawingml/2006/main" name="K2-PPT">
  <a:themeElements>
    <a:clrScheme name="K2 Theme Colors">
      <a:dk1>
        <a:srgbClr val="1C1C1C"/>
      </a:dk1>
      <a:lt1>
        <a:sysClr val="window" lastClr="FFFFFF"/>
      </a:lt1>
      <a:dk2>
        <a:srgbClr val="F17E26"/>
      </a:dk2>
      <a:lt2>
        <a:srgbClr val="FFFFFF"/>
      </a:lt2>
      <a:accent1>
        <a:srgbClr val="359C9E"/>
      </a:accent1>
      <a:accent2>
        <a:srgbClr val="FC3507"/>
      </a:accent2>
      <a:accent3>
        <a:srgbClr val="F8B51B"/>
      </a:accent3>
      <a:accent4>
        <a:srgbClr val="40A96D"/>
      </a:accent4>
      <a:accent5>
        <a:srgbClr val="F6B070"/>
      </a:accent5>
      <a:accent6>
        <a:srgbClr val="FCE4C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2-mall-MAU" id="{A1BA8AB6-2523-D044-9690-BD7C6A875FE2}" vid="{35784F67-045B-2E44-B63C-1447ED95EA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K2-mall-MAU</Template>
  <TotalTime>7142</TotalTime>
  <Words>575</Words>
  <Application>Microsoft Office PowerPoint</Application>
  <PresentationFormat>Bildspel på skärmen (4:3)</PresentationFormat>
  <Paragraphs>76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Courier New</vt:lpstr>
      <vt:lpstr>Symbol</vt:lpstr>
      <vt:lpstr>K2-PPT</vt:lpstr>
      <vt:lpstr>Markvärdefinansiering av infrastruktur för kollektivtrafik</vt:lpstr>
      <vt:lpstr>PowerPoint-presentation</vt:lpstr>
      <vt:lpstr>PowerPoint-presentation</vt:lpstr>
      <vt:lpstr>Spårväg i Lund</vt:lpstr>
      <vt:lpstr>PowerPoint-presentation</vt:lpstr>
      <vt:lpstr>Slutsatser</vt:lpstr>
      <vt:lpstr>Publikation</vt:lpstr>
      <vt:lpstr>PowerPoint-presentation</vt:lpstr>
    </vt:vector>
  </TitlesOfParts>
  <Company>Malmö högskola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på föredraget</dc:title>
  <dc:creator>Lina Olsson</dc:creator>
  <cp:lastModifiedBy>Hanna Holm</cp:lastModifiedBy>
  <cp:revision>164</cp:revision>
  <cp:lastPrinted>2019-12-11T08:54:34Z</cp:lastPrinted>
  <dcterms:created xsi:type="dcterms:W3CDTF">2019-01-18T09:44:56Z</dcterms:created>
  <dcterms:modified xsi:type="dcterms:W3CDTF">2020-04-24T07:47:02Z</dcterms:modified>
</cp:coreProperties>
</file>