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F8B51B"/>
    <a:srgbClr val="40A96D"/>
    <a:srgbClr val="FC2B07"/>
    <a:srgbClr val="359C9E"/>
    <a:srgbClr val="F17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97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DC9FD-14EE-5141-8189-CCA9C53A5A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D62B-E72E-CD4C-A976-0E58687D2E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46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7569"/>
            <a:ext cx="7772400" cy="91456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7883"/>
            <a:ext cx="6400800" cy="642721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2651467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5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66311" y="1140961"/>
            <a:ext cx="3820489" cy="41148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74315" y="1140961"/>
            <a:ext cx="373121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4866310" y="5427962"/>
            <a:ext cx="3820489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68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7273" y="1361527"/>
            <a:ext cx="2229456" cy="22294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4444455"/>
            <a:ext cx="9144000" cy="2413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62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6749"/>
            <a:ext cx="8229600" cy="424941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5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ew Section">
    <p:bg>
      <p:bgPr>
        <a:solidFill>
          <a:srgbClr val="F17E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4429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633577" y="4259209"/>
            <a:ext cx="1876845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19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3131"/>
            <a:ext cx="4038600" cy="437303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0" y="1417638"/>
            <a:ext cx="914400" cy="0"/>
          </a:xfrm>
          <a:prstGeom prst="line">
            <a:avLst/>
          </a:prstGeom>
          <a:ln w="19050">
            <a:solidFill>
              <a:srgbClr val="F17E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52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84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457200" y="1797723"/>
            <a:ext cx="8229600" cy="4024312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8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595880" y="1685704"/>
            <a:ext cx="6289692" cy="3742258"/>
          </a:xfrm>
        </p:spPr>
        <p:txBody>
          <a:bodyPr>
            <a:normAutofit/>
          </a:bodyPr>
          <a:lstStyle>
            <a:lvl1pPr marL="0" indent="0" algn="l">
              <a:buNone/>
              <a:defRPr sz="4800" b="0" i="1">
                <a:solidFill>
                  <a:srgbClr val="359C9E"/>
                </a:solidFill>
                <a:latin typeface="Times New Roman"/>
                <a:cs typeface="Times New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304528"/>
            <a:ext cx="9144000" cy="553472"/>
          </a:xfrm>
          <a:prstGeom prst="rect">
            <a:avLst/>
          </a:prstGeom>
          <a:solidFill>
            <a:srgbClr val="F17E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27796" y="6426144"/>
            <a:ext cx="359003" cy="359003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1595880" y="5427962"/>
            <a:ext cx="6289692" cy="26731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727272"/>
                </a:solidFill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”</a:t>
            </a:r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text </a:t>
            </a:r>
            <a:r>
              <a:rPr lang="sv-SE" dirty="0" err="1"/>
              <a:t>styles</a:t>
            </a:r>
            <a:r>
              <a:rPr lang="sv-S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38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2" r:id="rId4"/>
    <p:sldLayoutId id="2147483654" r:id="rId5"/>
    <p:sldLayoutId id="2147483655" r:id="rId6"/>
    <p:sldLayoutId id="2147483660" r:id="rId7"/>
    <p:sldLayoutId id="2147483656" r:id="rId8"/>
    <p:sldLayoutId id="2147483658" r:id="rId9"/>
    <p:sldLayoutId id="2147483657" r:id="rId10"/>
    <p:sldLayoutId id="2147483659" r:id="rId11"/>
  </p:sldLayoutIdLst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1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0287"/>
            <a:ext cx="7772400" cy="914564"/>
          </a:xfrm>
        </p:spPr>
        <p:txBody>
          <a:bodyPr>
            <a:normAutofit fontScale="90000"/>
          </a:bodyPr>
          <a:lstStyle/>
          <a:p>
            <a:r>
              <a:rPr lang="sv-SE" i="1" dirty="0"/>
              <a:t>Upphandling av kollektivtrafik – påverkar kontraktets utformning kollektivtrafikens måluppfyllelse?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2817883"/>
            <a:ext cx="6656033" cy="9145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Roger Pyddoke VTI</a:t>
            </a:r>
          </a:p>
          <a:p>
            <a:r>
              <a:rPr lang="en-US" dirty="0"/>
              <a:t>Andreas Vigren, Ivan Ridderstedt och Johan Nyström VTI</a:t>
            </a:r>
          </a:p>
          <a:p>
            <a:r>
              <a:rPr lang="en-US" dirty="0"/>
              <a:t>Bård Norheim och Kristina Wika Haraldsen </a:t>
            </a:r>
            <a:r>
              <a:rPr lang="en-US" dirty="0" err="1"/>
              <a:t>Urbanet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2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Bakgrund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Fördubblingsmålet ledde till ökad intresse för drivkrafter för måluppfyllelse och…</a:t>
            </a:r>
          </a:p>
          <a:p>
            <a:r>
              <a:rPr lang="sv-SE" dirty="0"/>
              <a:t>..rekommendation om påstigandeincitament på minst 25% av ersättningen till operatörerna</a:t>
            </a:r>
          </a:p>
          <a:p>
            <a:r>
              <a:rPr lang="sv-SE" dirty="0"/>
              <a:t>Detta en rekommendation utan evidensbas</a:t>
            </a:r>
          </a:p>
          <a:p>
            <a:r>
              <a:rPr lang="sv-SE" dirty="0"/>
              <a:t>Mål för projektet att undersöka tre slags incitament:</a:t>
            </a:r>
          </a:p>
          <a:p>
            <a:pPr lvl="1"/>
            <a:r>
              <a:rPr lang="sv-SE" dirty="0"/>
              <a:t>Påstigandeincitament</a:t>
            </a:r>
          </a:p>
          <a:p>
            <a:pPr lvl="1"/>
            <a:r>
              <a:rPr lang="sv-SE" dirty="0"/>
              <a:t>Viten för ökad kvalitet</a:t>
            </a:r>
          </a:p>
          <a:p>
            <a:pPr lvl="1"/>
            <a:r>
              <a:rPr lang="sv-SE" dirty="0"/>
              <a:t>Upphandling med bästa förhållande mellan pris och kvalitet (BPK)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1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viktigaste resultaten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Inga påvisbara effekter av påstigandeincitament</a:t>
            </a:r>
          </a:p>
          <a:p>
            <a:r>
              <a:rPr lang="sv-SE" dirty="0"/>
              <a:t>Simulering visar att påstigandeincitament måste vara betydligt större än idag och förenas med handlingsfrihet för att kunna påverka utbud och resande</a:t>
            </a:r>
          </a:p>
          <a:p>
            <a:r>
              <a:rPr lang="sv-SE" dirty="0"/>
              <a:t>Hög stabil kvalitet indikerar att viten inte bidrar till ökad kvalitet</a:t>
            </a:r>
          </a:p>
          <a:p>
            <a:r>
              <a:rPr lang="sv-SE" dirty="0"/>
              <a:t>Indikation: BPK har hittills inte påverkat punktlighet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476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sv-SE" dirty="0"/>
              <a:t>Analyserade incitament verkar ha liten effekt på resultat.</a:t>
            </a:r>
          </a:p>
          <a:p>
            <a:r>
              <a:rPr lang="sv-SE" dirty="0"/>
              <a:t>Kan bero på att de är för små.</a:t>
            </a:r>
          </a:p>
          <a:p>
            <a:r>
              <a:rPr lang="sv-SE" dirty="0"/>
              <a:t>Kanske inte spelar någon roll om fördubbling inte är det verkliga målet?</a:t>
            </a:r>
          </a:p>
          <a:p>
            <a:r>
              <a:rPr lang="sv-SE" dirty="0"/>
              <a:t>Incitament kanske är en onödigt krånglig form av avtal?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Rapport med sammanfattning av delprojekten</a:t>
            </a:r>
          </a:p>
          <a:p>
            <a:pPr marL="0" indent="0">
              <a:buNone/>
            </a:pPr>
            <a:r>
              <a:rPr lang="sv-SE" sz="2400" dirty="0"/>
              <a:t>Pyddoke 2020 Upphandling och kollektivtrafikavtal med incitament - Vilka effekter har de? K2 OUTREACH 2020:3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35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864397"/>
      </p:ext>
    </p:extLst>
  </p:cSld>
  <p:clrMapOvr>
    <a:masterClrMapping/>
  </p:clrMapOvr>
</p:sld>
</file>

<file path=ppt/theme/theme1.xml><?xml version="1.0" encoding="utf-8"?>
<a:theme xmlns:a="http://schemas.openxmlformats.org/drawingml/2006/main" name="K2-PPT">
  <a:themeElements>
    <a:clrScheme name="K2 Theme Colors">
      <a:dk1>
        <a:srgbClr val="1C1C1C"/>
      </a:dk1>
      <a:lt1>
        <a:sysClr val="window" lastClr="FFFFFF"/>
      </a:lt1>
      <a:dk2>
        <a:srgbClr val="F17E26"/>
      </a:dk2>
      <a:lt2>
        <a:srgbClr val="FFFFFF"/>
      </a:lt2>
      <a:accent1>
        <a:srgbClr val="359C9E"/>
      </a:accent1>
      <a:accent2>
        <a:srgbClr val="FC3507"/>
      </a:accent2>
      <a:accent3>
        <a:srgbClr val="F8B51B"/>
      </a:accent3>
      <a:accent4>
        <a:srgbClr val="40A96D"/>
      </a:accent4>
      <a:accent5>
        <a:srgbClr val="F6B070"/>
      </a:accent5>
      <a:accent6>
        <a:srgbClr val="FCE4C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PPT-mall</Template>
  <TotalTime>438</TotalTime>
  <Words>195</Words>
  <Application>Microsoft Office PowerPoint</Application>
  <PresentationFormat>Bildspel på skärmen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K2-PPT</vt:lpstr>
      <vt:lpstr>Upphandling av kollektivtrafik – påverkar kontraktets utformning kollektivtrafikens måluppfyllelse?</vt:lpstr>
      <vt:lpstr>Bakgrund</vt:lpstr>
      <vt:lpstr>De viktigaste resultaten</vt:lpstr>
      <vt:lpstr>Slutsatser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på presentationen</dc:title>
  <dc:creator>Standard</dc:creator>
  <cp:lastModifiedBy>Hanna Holm</cp:lastModifiedBy>
  <cp:revision>10</cp:revision>
  <dcterms:created xsi:type="dcterms:W3CDTF">2016-03-02T11:12:30Z</dcterms:created>
  <dcterms:modified xsi:type="dcterms:W3CDTF">2020-04-20T06:57:09Z</dcterms:modified>
</cp:coreProperties>
</file>